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72" r:id="rId3"/>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slide" Target="slides/slide19.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gif>
</file>

<file path=ppt/media/image11.png>
</file>

<file path=ppt/media/image12.png>
</file>

<file path=ppt/media/image13.png>
</file>

<file path=ppt/media/image14.jpg>
</file>

<file path=ppt/media/image15.png>
</file>

<file path=ppt/media/image16.png>
</file>

<file path=ppt/media/image17.pn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5" name="Google Shape;5;n"/>
          <p:cNvSpPr txBox="1"/>
          <p:nvPr>
            <p:ph idx="3" type="hdr"/>
          </p:nvPr>
        </p:nvSpPr>
        <p:spPr>
          <a:xfrm>
            <a:off x="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 name="Google Shape;6;n"/>
          <p:cNvSpPr txBox="1"/>
          <p:nvPr>
            <p:ph idx="10" type="dt"/>
          </p:nvPr>
        </p:nvSpPr>
        <p:spPr>
          <a:xfrm>
            <a:off x="427896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 name="Google Shape;7;n"/>
          <p:cNvSpPr txBox="1"/>
          <p:nvPr>
            <p:ph idx="11" type="ftr"/>
          </p:nvPr>
        </p:nvSpPr>
        <p:spPr>
          <a:xfrm>
            <a:off x="0" y="10157400"/>
            <a:ext cx="3280680" cy="53424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spcBef>
                <a:spcPts val="0"/>
              </a:spcBef>
              <a:spcAft>
                <a:spcPts val="0"/>
              </a:spcAft>
              <a:buNone/>
            </a:pPr>
            <a:fld id="{00000000-1234-1234-1234-123412341234}" type="slidenum">
              <a:rPr b="0" i="0" lang="en-US" sz="1400" u="none" cap="none" strike="noStrike">
                <a:latin typeface="Arial"/>
                <a:ea typeface="Arial"/>
                <a:cs typeface="Arial"/>
                <a:sym typeface="Arial"/>
              </a:rPr>
              <a:t>‹#›</a:t>
            </a:fld>
            <a:endParaRPr b="0" i="0" sz="1400" u="none" cap="none" strike="noStrike">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apollo.auto/" TargetMode="External"/><Relationship Id="rId3" Type="http://schemas.openxmlformats.org/officeDocument/2006/relationships/hyperlink" Target="http://apollo.auto/"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p1: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9" name="Google Shape;119;p1: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None/>
            </a:pPr>
            <a:r>
              <a:rPr b="0" lang="en-US" sz="1600" strike="noStrike">
                <a:latin typeface="Arial"/>
                <a:ea typeface="Arial"/>
                <a:cs typeface="Arial"/>
                <a:sym typeface="Arial"/>
              </a:rPr>
              <a:t>Hello Today we will introduce about Security implications of compressed neural networks for self-driving cars.</a:t>
            </a:r>
            <a:endParaRPr b="0" sz="1600" strike="noStrike">
              <a:latin typeface="Arial"/>
              <a:ea typeface="Arial"/>
              <a:cs typeface="Arial"/>
              <a:sym typeface="Arial"/>
            </a:endParaRPr>
          </a:p>
          <a:p>
            <a:pPr indent="0" lvl="0" marL="0" rtl="0" algn="l">
              <a:lnSpc>
                <a:spcPct val="100000"/>
              </a:lnSpc>
              <a:spcBef>
                <a:spcPts val="0"/>
              </a:spcBef>
              <a:spcAft>
                <a:spcPts val="0"/>
              </a:spcAft>
              <a:buNone/>
            </a:pPr>
            <a:r>
              <a:t/>
            </a:r>
            <a:endParaRPr b="0" sz="1600" strike="noStrike">
              <a:latin typeface="Arial"/>
              <a:ea typeface="Arial"/>
              <a:cs typeface="Arial"/>
              <a:sym typeface="Arial"/>
            </a:endParaRPr>
          </a:p>
          <a:p>
            <a:pPr indent="0" lvl="0" marL="0" rtl="0" algn="l">
              <a:lnSpc>
                <a:spcPct val="100000"/>
              </a:lnSpc>
              <a:spcBef>
                <a:spcPts val="0"/>
              </a:spcBef>
              <a:spcAft>
                <a:spcPts val="0"/>
              </a:spcAft>
              <a:buNone/>
            </a:pPr>
            <a:r>
              <a:rPr b="0" lang="en-US" sz="1600" strike="noStrike">
                <a:latin typeface="Arial"/>
                <a:ea typeface="Arial"/>
                <a:cs typeface="Arial"/>
                <a:sym typeface="Arial"/>
              </a:rPr>
              <a:t>My team is </a:t>
            </a:r>
            <a:r>
              <a:rPr lang="en-US" sz="1600"/>
              <a:t>consis with</a:t>
            </a:r>
            <a:r>
              <a:rPr b="0" lang="en-US" sz="1600" strike="noStrike">
                <a:latin typeface="Arial"/>
                <a:ea typeface="Arial"/>
                <a:cs typeface="Arial"/>
                <a:sym typeface="Arial"/>
              </a:rPr>
              <a:t> </a:t>
            </a:r>
            <a:r>
              <a:rPr b="0" lang="en-US" sz="1600" strike="noStrike">
                <a:latin typeface="Microsoft Yahei"/>
                <a:ea typeface="Microsoft Yahei"/>
                <a:cs typeface="Microsoft Yahei"/>
                <a:sym typeface="Microsoft Yahei"/>
              </a:rPr>
              <a:t>Professor Sang Woo Jun and Professor Qi Alfred Chen. and consist of 3 fellowers 조우림, 최동현, 박동학.</a:t>
            </a:r>
            <a:endParaRPr b="0" sz="1600" strike="noStrike">
              <a:latin typeface="Arial"/>
              <a:ea typeface="Arial"/>
              <a:cs typeface="Arial"/>
              <a:sym typeface="Arial"/>
            </a:endParaRPr>
          </a:p>
          <a:p>
            <a:pPr indent="0" lvl="0" marL="0" rtl="0" algn="l">
              <a:lnSpc>
                <a:spcPct val="100000"/>
              </a:lnSpc>
              <a:spcBef>
                <a:spcPts val="0"/>
              </a:spcBef>
              <a:spcAft>
                <a:spcPts val="0"/>
              </a:spcAft>
              <a:buNone/>
            </a:pPr>
            <a:r>
              <a:t/>
            </a:r>
            <a:endParaRPr b="0" sz="1600" strike="noStrike">
              <a:latin typeface="Arial"/>
              <a:ea typeface="Arial"/>
              <a:cs typeface="Arial"/>
              <a:sym typeface="Arial"/>
            </a:endParaRPr>
          </a:p>
        </p:txBody>
      </p:sp>
      <p:sp>
        <p:nvSpPr>
          <p:cNvPr id="120" name="Google Shape;120;p1: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60d7c2193e_2_4: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4" name="Google Shape;264;g60d7c2193e_2_4: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rPr b="0" lang="en-US" sz="2000" strike="noStrike">
                <a:latin typeface="Arial"/>
                <a:ea typeface="Arial"/>
                <a:cs typeface="Arial"/>
                <a:sym typeface="Arial"/>
              </a:rPr>
              <a:t>These are results from our experiment.</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We used LeNet model and MNIST dataset to evaluate performance.</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When we used original settings, the model was very vulnerable to adversarial samples.</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Especially, when perturbation strength epsilon was 0.30, it had a lower accuracy than random policy, which is very bad.</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However, when we applied lipschitz regularizer and adversarial training, the model showed us improved accuracy compared to original settings.</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These results show the strategies from the paper really works and we can use these strategies to our implementation.</a:t>
            </a:r>
            <a:endParaRPr b="0" sz="2000" strike="noStrike">
              <a:latin typeface="Arial"/>
              <a:ea typeface="Arial"/>
              <a:cs typeface="Arial"/>
              <a:sym typeface="Arial"/>
            </a:endParaRPr>
          </a:p>
        </p:txBody>
      </p:sp>
      <p:sp>
        <p:nvSpPr>
          <p:cNvPr id="265" name="Google Shape;265;g60d7c2193e_2_4: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60cfb0d9dc_8_47: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1" name="Google Shape;281;g60cfb0d9dc_8_47: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Font typeface="Arial"/>
              <a:buNone/>
            </a:pPr>
            <a:r>
              <a:rPr lang="en-US">
                <a:solidFill>
                  <a:schemeClr val="dk1"/>
                </a:solidFill>
                <a:highlight>
                  <a:srgbClr val="FFFFFF"/>
                </a:highlight>
              </a:rPr>
              <a:t>in short, our goal is to design compressed deep learning model with high performance using compression technology in self-driving car.</a:t>
            </a:r>
            <a:endParaRPr>
              <a:solidFill>
                <a:schemeClr val="dk1"/>
              </a:solidFill>
              <a:highlight>
                <a:srgbClr val="FFFFFF"/>
              </a:highlight>
            </a:endParaRPr>
          </a:p>
          <a:p>
            <a:pPr indent="0" lvl="0" marL="0" rtl="0" algn="l">
              <a:spcBef>
                <a:spcPts val="0"/>
              </a:spcBef>
              <a:spcAft>
                <a:spcPts val="0"/>
              </a:spcAft>
              <a:buClr>
                <a:schemeClr val="dk1"/>
              </a:buClr>
              <a:buFont typeface="Arial"/>
              <a:buNone/>
            </a:pPr>
            <a:r>
              <a:t/>
            </a:r>
            <a:endParaRPr>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highlight>
                  <a:srgbClr val="FFFFFF"/>
                </a:highlight>
              </a:rPr>
              <a:t>So we used Apollo to achieve our goal.</a:t>
            </a:r>
            <a:endParaRPr>
              <a:solidFill>
                <a:schemeClr val="dk1"/>
              </a:solidFill>
              <a:highlight>
                <a:srgbClr val="FFFFFF"/>
              </a:highlight>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US">
                <a:solidFill>
                  <a:srgbClr val="0366D6"/>
                </a:solidFill>
                <a:highlight>
                  <a:schemeClr val="lt1"/>
                </a:highlight>
                <a:uFill>
                  <a:noFill/>
                </a:uFill>
                <a:hlinkClick r:id="rId2"/>
              </a:rPr>
              <a:t>Apollo</a:t>
            </a:r>
            <a:r>
              <a:rPr lang="en-US">
                <a:solidFill>
                  <a:srgbClr val="24292E"/>
                </a:solidFill>
                <a:highlight>
                  <a:schemeClr val="lt1"/>
                </a:highlight>
              </a:rPr>
              <a:t> is a high performance, flexible architecture which accelerates the development, testing, and deployment of Autonomous Vehicles.</a:t>
            </a:r>
            <a:endParaRPr>
              <a:solidFill>
                <a:srgbClr val="24292E"/>
              </a:solidFill>
              <a:highlight>
                <a:schemeClr val="lt1"/>
              </a:highlight>
            </a:endParaRPr>
          </a:p>
          <a:p>
            <a:pPr indent="0" lvl="0" marL="0" rtl="0" algn="l">
              <a:spcBef>
                <a:spcPts val="0"/>
              </a:spcBef>
              <a:spcAft>
                <a:spcPts val="0"/>
              </a:spcAft>
              <a:buClr>
                <a:schemeClr val="dk1"/>
              </a:buClr>
              <a:buFont typeface="Arial"/>
              <a:buNone/>
            </a:pPr>
            <a:r>
              <a:t/>
            </a:r>
            <a:endParaRPr>
              <a:solidFill>
                <a:srgbClr val="24292E"/>
              </a:solidFill>
              <a:highlight>
                <a:schemeClr val="lt1"/>
              </a:highlight>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highlight>
                  <a:srgbClr val="FFFFFF"/>
                </a:highlight>
              </a:rPr>
              <a:t>so We will carry out various experiments through </a:t>
            </a:r>
            <a:r>
              <a:rPr lang="en-US">
                <a:solidFill>
                  <a:srgbClr val="0366D6"/>
                </a:solidFill>
                <a:highlight>
                  <a:schemeClr val="lt1"/>
                </a:highlight>
                <a:uFill>
                  <a:noFill/>
                </a:uFill>
                <a:hlinkClick r:id="rId3"/>
              </a:rPr>
              <a:t>Apollo</a:t>
            </a:r>
            <a:r>
              <a:rPr lang="en-US">
                <a:solidFill>
                  <a:schemeClr val="dk1"/>
                </a:solidFill>
                <a:highlight>
                  <a:srgbClr val="FFFFFF"/>
                </a:highlight>
              </a:rPr>
              <a:t>.</a:t>
            </a:r>
            <a:endParaRPr>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Font typeface="Arial"/>
              <a:buNone/>
            </a:pPr>
            <a:r>
              <a:t/>
            </a:r>
            <a:endParaRPr>
              <a:solidFill>
                <a:srgbClr val="24292E"/>
              </a:solidFill>
              <a:highlight>
                <a:schemeClr val="lt1"/>
              </a:highlight>
            </a:endParaRPr>
          </a:p>
          <a:p>
            <a:pPr indent="-216000" lvl="0" marL="216000" rtl="0" algn="l">
              <a:lnSpc>
                <a:spcPct val="100000"/>
              </a:lnSpc>
              <a:spcBef>
                <a:spcPts val="0"/>
              </a:spcBef>
              <a:spcAft>
                <a:spcPts val="0"/>
              </a:spcAft>
              <a:buNone/>
            </a:pPr>
            <a:r>
              <a:t/>
            </a:r>
            <a:endParaRPr sz="2000"/>
          </a:p>
        </p:txBody>
      </p:sp>
      <p:sp>
        <p:nvSpPr>
          <p:cNvPr id="282" name="Google Shape;282;g60cfb0d9dc_8_47: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60cfb0d9dc_8_59: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2" name="Google Shape;292;g60cfb0d9dc_8_59: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highlight>
                  <a:srgbClr val="FFFFFF"/>
                </a:highlight>
              </a:rPr>
              <a:t>Let me introduce about the simulator.</a:t>
            </a:r>
            <a:endParaRPr>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US">
                <a:solidFill>
                  <a:schemeClr val="dk1"/>
                </a:solidFill>
                <a:highlight>
                  <a:srgbClr val="FFFFFF"/>
                </a:highlight>
              </a:rPr>
              <a:t>This simulator is a virtual environment in which multiple information is used to drive autonomously.</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US">
                <a:solidFill>
                  <a:schemeClr val="dk1"/>
                </a:solidFill>
              </a:rPr>
              <a:t>for example, there is function that is to detect traffic light using deep learning and camera data.</a:t>
            </a:r>
            <a:endParaRPr>
              <a:solidFill>
                <a:schemeClr val="dk1"/>
              </a:solidFill>
            </a:endParaRPr>
          </a:p>
          <a:p>
            <a:pPr indent="0" lvl="0" marL="0" rtl="0" algn="l">
              <a:spcBef>
                <a:spcPts val="0"/>
              </a:spcBef>
              <a:spcAft>
                <a:spcPts val="0"/>
              </a:spcAft>
              <a:buClr>
                <a:schemeClr val="dk1"/>
              </a:buClr>
              <a:buFont typeface="Arial"/>
              <a:buNone/>
            </a:pPr>
            <a:r>
              <a:rPr lang="en-US">
                <a:solidFill>
                  <a:schemeClr val="dk1"/>
                </a:solidFill>
                <a:highlight>
                  <a:srgbClr val="FFFFFF"/>
                </a:highlight>
              </a:rPr>
              <a:t>and there are many these functions.</a:t>
            </a:r>
            <a:endParaRPr>
              <a:solidFill>
                <a:schemeClr val="dk1"/>
              </a:solidFill>
              <a:highlight>
                <a:srgbClr val="FFFFFF"/>
              </a:highlight>
            </a:endParaRPr>
          </a:p>
          <a:p>
            <a:pPr indent="0" lvl="0" marL="0" rtl="0" algn="l">
              <a:spcBef>
                <a:spcPts val="0"/>
              </a:spcBef>
              <a:spcAft>
                <a:spcPts val="0"/>
              </a:spcAft>
              <a:buClr>
                <a:schemeClr val="dk1"/>
              </a:buClr>
              <a:buFont typeface="Arial"/>
              <a:buNone/>
            </a:pPr>
            <a:r>
              <a:t/>
            </a:r>
            <a:endParaRPr>
              <a:solidFill>
                <a:schemeClr val="dk1"/>
              </a:solidFill>
              <a:highlight>
                <a:srgbClr val="FFFFFF"/>
              </a:highlight>
            </a:endParaRPr>
          </a:p>
          <a:p>
            <a:pPr indent="0" lvl="0" marL="0" rtl="0" algn="l">
              <a:spcBef>
                <a:spcPts val="0"/>
              </a:spcBef>
              <a:spcAft>
                <a:spcPts val="0"/>
              </a:spcAft>
              <a:buClr>
                <a:schemeClr val="dk1"/>
              </a:buClr>
              <a:buFont typeface="Arial"/>
              <a:buNone/>
            </a:pPr>
            <a:r>
              <a:rPr lang="en-US">
                <a:solidFill>
                  <a:schemeClr val="dk1"/>
                </a:solidFill>
                <a:highlight>
                  <a:srgbClr val="FFFFFF"/>
                </a:highlight>
              </a:rPr>
              <a:t>so the deep learning model we have to improve include lane detection models, traffic light detection and recognition models and object detection models.</a:t>
            </a:r>
            <a:endParaRPr>
              <a:solidFill>
                <a:schemeClr val="dk1"/>
              </a:solidFill>
            </a:endParaRPr>
          </a:p>
          <a:p>
            <a:pPr indent="-216000" lvl="0" marL="216000" rtl="0" algn="l">
              <a:lnSpc>
                <a:spcPct val="100000"/>
              </a:lnSpc>
              <a:spcBef>
                <a:spcPts val="0"/>
              </a:spcBef>
              <a:spcAft>
                <a:spcPts val="0"/>
              </a:spcAft>
              <a:buNone/>
            </a:pPr>
            <a:r>
              <a:t/>
            </a:r>
            <a:endParaRPr>
              <a:solidFill>
                <a:schemeClr val="dk1"/>
              </a:solidFill>
              <a:highlight>
                <a:srgbClr val="FFFFFF"/>
              </a:highlight>
            </a:endParaRPr>
          </a:p>
        </p:txBody>
      </p:sp>
      <p:sp>
        <p:nvSpPr>
          <p:cNvPr id="293" name="Google Shape;293;g60cfb0d9dc_8_59: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60cfb0d9dc_8_69: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2" name="Google Shape;302;g60cfb0d9dc_8_69: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Font typeface="Arial"/>
              <a:buNone/>
            </a:pPr>
            <a:r>
              <a:rPr lang="en-US" sz="2400">
                <a:solidFill>
                  <a:schemeClr val="dk1"/>
                </a:solidFill>
                <a:highlight>
                  <a:srgbClr val="FFFFFF"/>
                </a:highlight>
              </a:rPr>
              <a:t>We will use the pruning and quantification as compression technologies.</a:t>
            </a:r>
            <a:endParaRPr sz="2400">
              <a:solidFill>
                <a:schemeClr val="dk1"/>
              </a:solidFill>
            </a:endParaRPr>
          </a:p>
          <a:p>
            <a:pPr indent="-216000" lvl="0" marL="216000" rtl="0" algn="l">
              <a:lnSpc>
                <a:spcPct val="100000"/>
              </a:lnSpc>
              <a:spcBef>
                <a:spcPts val="0"/>
              </a:spcBef>
              <a:spcAft>
                <a:spcPts val="0"/>
              </a:spcAft>
              <a:buNone/>
            </a:pPr>
            <a:r>
              <a:t/>
            </a:r>
            <a:endParaRPr>
              <a:solidFill>
                <a:schemeClr val="dk1"/>
              </a:solidFill>
              <a:highlight>
                <a:srgbClr val="FFFFFF"/>
              </a:highlight>
            </a:endParaRPr>
          </a:p>
        </p:txBody>
      </p:sp>
      <p:sp>
        <p:nvSpPr>
          <p:cNvPr id="303" name="Google Shape;303;g60cfb0d9dc_8_69: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60cfb0d9dc_8_87: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7" name="Google Shape;317;g60cfb0d9dc_8_87: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highlight>
                  <a:srgbClr val="FFFFFF"/>
                </a:highlight>
              </a:rPr>
              <a:t>We will test the deep learning model using the data set provided by apollo.</a:t>
            </a:r>
            <a:endParaRPr>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highlight>
                  <a:srgbClr val="FFFFFF"/>
                </a:highlight>
              </a:rPr>
              <a:t>The picture on the right is part of the model graphs we are trying to improve.</a:t>
            </a:r>
            <a:endParaRPr>
              <a:solidFill>
                <a:schemeClr val="dk1"/>
              </a:solidFill>
              <a:highlight>
                <a:srgbClr val="FFFFFF"/>
              </a:highlight>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US">
                <a:solidFill>
                  <a:schemeClr val="dk1"/>
                </a:solidFill>
                <a:highlight>
                  <a:srgbClr val="FFFFFF"/>
                </a:highlight>
              </a:rPr>
              <a:t>It is all about our experiment to compress the weight into the layers on the graph.</a:t>
            </a:r>
            <a:endParaRPr>
              <a:solidFill>
                <a:schemeClr val="dk1"/>
              </a:solidFill>
            </a:endParaRPr>
          </a:p>
          <a:p>
            <a:pPr indent="-216000" lvl="0" marL="216000" rtl="0" algn="l">
              <a:lnSpc>
                <a:spcPct val="100000"/>
              </a:lnSpc>
              <a:spcBef>
                <a:spcPts val="0"/>
              </a:spcBef>
              <a:spcAft>
                <a:spcPts val="0"/>
              </a:spcAft>
              <a:buNone/>
            </a:pPr>
            <a:r>
              <a:t/>
            </a:r>
            <a:endParaRPr>
              <a:solidFill>
                <a:schemeClr val="dk1"/>
              </a:solidFill>
              <a:highlight>
                <a:srgbClr val="FFFFFF"/>
              </a:highlight>
            </a:endParaRPr>
          </a:p>
        </p:txBody>
      </p:sp>
      <p:sp>
        <p:nvSpPr>
          <p:cNvPr id="318" name="Google Shape;318;g60cfb0d9dc_8_87: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60cfb0d9dc_8_98: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9" name="Google Shape;329;g60cfb0d9dc_8_98: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US">
                <a:solidFill>
                  <a:schemeClr val="dk1"/>
                </a:solidFill>
                <a:highlight>
                  <a:srgbClr val="FFFFFF"/>
                </a:highlight>
              </a:rPr>
              <a:t>Let me explain about the Pruning experiment.</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US">
                <a:solidFill>
                  <a:schemeClr val="dk1"/>
                </a:solidFill>
                <a:highlight>
                  <a:srgbClr val="FFFFFF"/>
                </a:highlight>
              </a:rPr>
              <a:t>Pruning assumes a low absolute value of weight is a useless</a:t>
            </a:r>
            <a:endParaRPr>
              <a:solidFill>
                <a:schemeClr val="dk1"/>
              </a:solidFill>
              <a:highlight>
                <a:srgbClr val="FFFFFF"/>
              </a:highlight>
            </a:endParaRPr>
          </a:p>
          <a:p>
            <a:pPr indent="0" lvl="0" marL="0" rtl="0" algn="l">
              <a:spcBef>
                <a:spcPts val="0"/>
              </a:spcBef>
              <a:spcAft>
                <a:spcPts val="0"/>
              </a:spcAft>
              <a:buClr>
                <a:schemeClr val="dk1"/>
              </a:buClr>
              <a:buFont typeface="Arial"/>
              <a:buNone/>
            </a:pPr>
            <a:r>
              <a:rPr lang="en-US">
                <a:solidFill>
                  <a:schemeClr val="dk1"/>
                </a:solidFill>
              </a:rPr>
              <a:t>and </a:t>
            </a:r>
            <a:r>
              <a:rPr lang="en-US">
                <a:solidFill>
                  <a:schemeClr val="dk1"/>
                </a:solidFill>
                <a:highlight>
                  <a:srgbClr val="FFFFFF"/>
                </a:highlight>
              </a:rPr>
              <a:t>It is a way to delete the weight that is lower than a specific threshold.</a:t>
            </a:r>
            <a:endParaRPr>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highlight>
                  <a:srgbClr val="FFFFFF"/>
                </a:highlight>
              </a:rPr>
              <a:t>so </a:t>
            </a:r>
            <a:r>
              <a:rPr lang="en-US">
                <a:solidFill>
                  <a:schemeClr val="dk1"/>
                </a:solidFill>
                <a:highlight>
                  <a:srgbClr val="FDFDFD"/>
                </a:highlight>
                <a:latin typeface="Microsoft Yahei"/>
                <a:ea typeface="Microsoft Yahei"/>
                <a:cs typeface="Microsoft Yahei"/>
                <a:sym typeface="Microsoft Yahei"/>
              </a:rPr>
              <a:t>We're completing </a:t>
            </a:r>
            <a:r>
              <a:rPr lang="en-US">
                <a:solidFill>
                  <a:schemeClr val="dk1"/>
                </a:solidFill>
                <a:highlight>
                  <a:srgbClr val="FFFFFF"/>
                </a:highlight>
              </a:rPr>
              <a:t> the graph on the right.</a:t>
            </a:r>
            <a:endParaRPr>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216000" lvl="0" marL="216000" rtl="0" algn="l">
              <a:lnSpc>
                <a:spcPct val="100000"/>
              </a:lnSpc>
              <a:spcBef>
                <a:spcPts val="0"/>
              </a:spcBef>
              <a:spcAft>
                <a:spcPts val="0"/>
              </a:spcAft>
              <a:buNone/>
            </a:pPr>
            <a:r>
              <a:t/>
            </a:r>
            <a:endParaRPr>
              <a:solidFill>
                <a:schemeClr val="dk1"/>
              </a:solidFill>
              <a:highlight>
                <a:srgbClr val="FFFFFF"/>
              </a:highlight>
            </a:endParaRPr>
          </a:p>
        </p:txBody>
      </p:sp>
      <p:sp>
        <p:nvSpPr>
          <p:cNvPr id="330" name="Google Shape;330;g60cfb0d9dc_8_98: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60cfb0d9dc_8_115: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43" name="Google Shape;343;g60cfb0d9dc_8_115: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US">
                <a:solidFill>
                  <a:schemeClr val="dk1"/>
                </a:solidFill>
                <a:highlight>
                  <a:srgbClr val="FFFFFF"/>
                </a:highlight>
              </a:rPr>
              <a:t>and Let me explain the quantification experiment.</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US">
                <a:solidFill>
                  <a:schemeClr val="dk1"/>
                </a:solidFill>
                <a:highlight>
                  <a:srgbClr val="FFFFFF"/>
                </a:highlight>
              </a:rPr>
              <a:t>Quantization is the compression of the range of the weight</a:t>
            </a:r>
            <a:endParaRPr>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highlight>
                  <a:srgbClr val="FFFFFF"/>
                </a:highlight>
              </a:rPr>
              <a:t>so </a:t>
            </a:r>
            <a:r>
              <a:rPr lang="en-US">
                <a:solidFill>
                  <a:schemeClr val="dk1"/>
                </a:solidFill>
                <a:highlight>
                  <a:srgbClr val="FDFDFD"/>
                </a:highlight>
                <a:latin typeface="Microsoft Yahei"/>
                <a:ea typeface="Microsoft Yahei"/>
                <a:cs typeface="Microsoft Yahei"/>
                <a:sym typeface="Microsoft Yahei"/>
              </a:rPr>
              <a:t>We're completing </a:t>
            </a:r>
            <a:r>
              <a:rPr lang="en-US">
                <a:solidFill>
                  <a:schemeClr val="dk1"/>
                </a:solidFill>
                <a:highlight>
                  <a:srgbClr val="FFFFFF"/>
                </a:highlight>
              </a:rPr>
              <a:t> the graph on the right.</a:t>
            </a:r>
            <a:endParaRPr>
              <a:solidFill>
                <a:schemeClr val="dk1"/>
              </a:solidFill>
              <a:highlight>
                <a:srgbClr val="FFFFFF"/>
              </a:highlight>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highlight>
                  <a:srgbClr val="FFFFFF"/>
                </a:highlight>
              </a:rPr>
              <a:t>and We will also combine several compression techniques to create multiple graphs. And through this graph, we will design the deep learning model that we want.</a:t>
            </a:r>
            <a:endParaRPr>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216000" lvl="0" marL="216000" rtl="0" algn="l">
              <a:lnSpc>
                <a:spcPct val="100000"/>
              </a:lnSpc>
              <a:spcBef>
                <a:spcPts val="0"/>
              </a:spcBef>
              <a:spcAft>
                <a:spcPts val="0"/>
              </a:spcAft>
              <a:buNone/>
            </a:pPr>
            <a:r>
              <a:t/>
            </a:r>
            <a:endParaRPr>
              <a:solidFill>
                <a:schemeClr val="dk1"/>
              </a:solidFill>
              <a:highlight>
                <a:srgbClr val="FFFFFF"/>
              </a:highlight>
            </a:endParaRPr>
          </a:p>
        </p:txBody>
      </p:sp>
      <p:sp>
        <p:nvSpPr>
          <p:cNvPr id="344" name="Google Shape;344;g60cfb0d9dc_8_115: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g60cfb0d9dc_8_128: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7" name="Google Shape;357;g60cfb0d9dc_8_128: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highlight>
                  <a:srgbClr val="FFFFFF"/>
                </a:highlight>
              </a:rPr>
              <a:t>Then we will apply the model we created to the simulator.</a:t>
            </a:r>
            <a:endParaRPr>
              <a:solidFill>
                <a:schemeClr val="dk1"/>
              </a:solidFill>
              <a:highlight>
                <a:srgbClr val="FFFFFF"/>
              </a:highlight>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highlight>
                  <a:srgbClr val="FFFFFF"/>
                </a:highlight>
              </a:rPr>
              <a:t>this is the basic model of Apollo. </a:t>
            </a:r>
            <a:endParaRPr>
              <a:solidFill>
                <a:schemeClr val="dk1"/>
              </a:solidFill>
              <a:highlight>
                <a:srgbClr val="FFFFFF"/>
              </a:highlight>
            </a:endParaRPr>
          </a:p>
          <a:p>
            <a:pPr indent="0" lvl="0" marL="0" rtl="0" algn="l">
              <a:spcBef>
                <a:spcPts val="0"/>
              </a:spcBef>
              <a:spcAft>
                <a:spcPts val="0"/>
              </a:spcAft>
              <a:buClr>
                <a:schemeClr val="dk1"/>
              </a:buClr>
              <a:buFont typeface="Arial"/>
              <a:buNone/>
            </a:pPr>
            <a:r>
              <a:rPr lang="en-US">
                <a:solidFill>
                  <a:schemeClr val="dk1"/>
                </a:solidFill>
                <a:highlight>
                  <a:srgbClr val="FFFFFF"/>
                </a:highlight>
              </a:rPr>
              <a:t>if We change that model to our model  Then the simulator will work using our model.</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US">
                <a:solidFill>
                  <a:schemeClr val="dk1"/>
                </a:solidFill>
              </a:rPr>
              <a:t>so we can visually make sure our model work well</a:t>
            </a:r>
            <a:endParaRPr>
              <a:solidFill>
                <a:schemeClr val="dk1"/>
              </a:solidFill>
            </a:endParaRPr>
          </a:p>
          <a:p>
            <a:pPr indent="-216000" lvl="0" marL="216000" rtl="0" algn="l">
              <a:lnSpc>
                <a:spcPct val="100000"/>
              </a:lnSpc>
              <a:spcBef>
                <a:spcPts val="0"/>
              </a:spcBef>
              <a:spcAft>
                <a:spcPts val="0"/>
              </a:spcAft>
              <a:buNone/>
            </a:pPr>
            <a:r>
              <a:t/>
            </a:r>
            <a:endParaRPr>
              <a:solidFill>
                <a:schemeClr val="dk1"/>
              </a:solidFill>
              <a:highlight>
                <a:srgbClr val="FFFFFF"/>
              </a:highlight>
            </a:endParaRPr>
          </a:p>
        </p:txBody>
      </p:sp>
      <p:sp>
        <p:nvSpPr>
          <p:cNvPr id="358" name="Google Shape;358;g60cfb0d9dc_8_128: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p6: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0" name="Google Shape;370;p6: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None/>
            </a:pPr>
            <a:r>
              <a:rPr lang="en-US"/>
              <a:t>let me introduce about our future work</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US"/>
              <a:t>first </a:t>
            </a:r>
            <a:r>
              <a:rPr lang="en-US">
                <a:solidFill>
                  <a:schemeClr val="dk1"/>
                </a:solidFill>
                <a:highlight>
                  <a:srgbClr val="FFFFFF"/>
                </a:highlight>
              </a:rPr>
              <a:t>We will complete the graph for the deep learning model compression such as quantization graph and pruning graph and so on.</a:t>
            </a:r>
            <a:endParaRPr>
              <a:solidFill>
                <a:schemeClr val="dk1"/>
              </a:solidFill>
              <a:highlight>
                <a:srgbClr val="FFFFFF"/>
              </a:highlight>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solidFill>
                  <a:schemeClr val="dk1"/>
                </a:solidFill>
              </a:rPr>
              <a:t>second </a:t>
            </a:r>
            <a:r>
              <a:rPr lang="en-US">
                <a:solidFill>
                  <a:schemeClr val="dk1"/>
                </a:solidFill>
                <a:highlight>
                  <a:srgbClr val="FFFFFF"/>
                </a:highlight>
              </a:rPr>
              <a:t>Through the graph, we will find the maximum compression rate to maintain accuracy</a:t>
            </a:r>
            <a:endParaRPr/>
          </a:p>
        </p:txBody>
      </p:sp>
      <p:sp>
        <p:nvSpPr>
          <p:cNvPr id="371" name="Google Shape;371;p6: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60cfb0d9dc_6_154: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9" name="Google Shape;379;g60cfb0d9dc_6_154: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457200" rtl="0" algn="ctr">
              <a:spcBef>
                <a:spcPts val="0"/>
              </a:spcBef>
              <a:spcAft>
                <a:spcPts val="0"/>
              </a:spcAft>
              <a:buClr>
                <a:schemeClr val="dk1"/>
              </a:buClr>
              <a:buFont typeface="Arial"/>
              <a:buNone/>
            </a:pPr>
            <a:r>
              <a:rPr b="1" lang="en-US" sz="3200">
                <a:solidFill>
                  <a:srgbClr val="202124"/>
                </a:solidFill>
              </a:rPr>
              <a:t>Thank you!	</a:t>
            </a:r>
            <a:endParaRPr sz="2800">
              <a:solidFill>
                <a:schemeClr val="dk1"/>
              </a:solidFill>
            </a:endParaRPr>
          </a:p>
          <a:p>
            <a:pPr indent="0" lvl="0" marL="0" rtl="0" algn="l">
              <a:lnSpc>
                <a:spcPct val="100000"/>
              </a:lnSpc>
              <a:spcBef>
                <a:spcPts val="0"/>
              </a:spcBef>
              <a:spcAft>
                <a:spcPts val="0"/>
              </a:spcAft>
              <a:buNone/>
            </a:pPr>
            <a:r>
              <a:t/>
            </a:r>
            <a:endParaRPr/>
          </a:p>
        </p:txBody>
      </p:sp>
      <p:sp>
        <p:nvSpPr>
          <p:cNvPr id="380" name="Google Shape;380;g60cfb0d9dc_6_154: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60cfb0d9dc_7_15: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6" name="Google Shape;146;g60cfb0d9dc_7_15: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None/>
            </a:pPr>
            <a:r>
              <a:rPr lang="en-US" sz="1600"/>
              <a:t>First, I will give you a brief description of the Neural Network</a:t>
            </a:r>
            <a:endParaRPr sz="1600"/>
          </a:p>
          <a:p>
            <a:pPr indent="0" lvl="0" marL="0" rtl="0" algn="l">
              <a:lnSpc>
                <a:spcPct val="100000"/>
              </a:lnSpc>
              <a:spcBef>
                <a:spcPts val="0"/>
              </a:spcBef>
              <a:spcAft>
                <a:spcPts val="0"/>
              </a:spcAft>
              <a:buNone/>
            </a:pPr>
            <a:r>
              <a:rPr lang="en-US" sz="1600"/>
              <a:t>Neural Network usually consists of an input layer, output layer and hidden layer</a:t>
            </a:r>
            <a:endParaRPr sz="1600"/>
          </a:p>
          <a:p>
            <a:pPr indent="0" lvl="0" marL="0" rtl="0" algn="l">
              <a:lnSpc>
                <a:spcPct val="100000"/>
              </a:lnSpc>
              <a:spcBef>
                <a:spcPts val="0"/>
              </a:spcBef>
              <a:spcAft>
                <a:spcPts val="0"/>
              </a:spcAft>
              <a:buNone/>
            </a:pPr>
            <a:r>
              <a:rPr lang="en-US" sz="1600"/>
              <a:t>in image recognition </a:t>
            </a:r>
            <a:endParaRPr sz="1600"/>
          </a:p>
          <a:p>
            <a:pPr indent="0" lvl="0" marL="0" rtl="0" algn="l">
              <a:lnSpc>
                <a:spcPct val="100000"/>
              </a:lnSpc>
              <a:spcBef>
                <a:spcPts val="0"/>
              </a:spcBef>
              <a:spcAft>
                <a:spcPts val="0"/>
              </a:spcAft>
              <a:buNone/>
            </a:pPr>
            <a:r>
              <a:rPr lang="en-US" sz="1600"/>
              <a:t>input layer identify light/dark pixel values and hidden layer identify edge, and feature then output layer identify image</a:t>
            </a:r>
            <a:endParaRPr sz="1600"/>
          </a:p>
          <a:p>
            <a:pPr indent="0" lvl="0" marL="0" rtl="0" algn="l">
              <a:lnSpc>
                <a:spcPct val="100000"/>
              </a:lnSpc>
              <a:spcBef>
                <a:spcPts val="0"/>
              </a:spcBef>
              <a:spcAft>
                <a:spcPts val="0"/>
              </a:spcAft>
              <a:buNone/>
            </a:pPr>
            <a:r>
              <a:t/>
            </a:r>
            <a:endParaRPr sz="1600"/>
          </a:p>
          <a:p>
            <a:pPr indent="0" lvl="0" marL="0" rtl="0" algn="l">
              <a:lnSpc>
                <a:spcPct val="100000"/>
              </a:lnSpc>
              <a:spcBef>
                <a:spcPts val="0"/>
              </a:spcBef>
              <a:spcAft>
                <a:spcPts val="0"/>
              </a:spcAft>
              <a:buNone/>
            </a:pPr>
            <a:r>
              <a:rPr lang="en-US" sz="1600">
                <a:solidFill>
                  <a:schemeClr val="dk1"/>
                </a:solidFill>
                <a:highlight>
                  <a:srgbClr val="FFFFFF"/>
                </a:highlight>
              </a:rPr>
              <a:t>There are various frameworks in the natural network, such as caffe, tensorflow,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and there are also various models such as vgg and resnet</a:t>
            </a:r>
            <a:endParaRPr sz="1600"/>
          </a:p>
          <a:p>
            <a:pPr indent="0" lvl="0" marL="0" rtl="0" algn="l">
              <a:lnSpc>
                <a:spcPct val="100000"/>
              </a:lnSpc>
              <a:spcBef>
                <a:spcPts val="0"/>
              </a:spcBef>
              <a:spcAft>
                <a:spcPts val="0"/>
              </a:spcAft>
              <a:buNone/>
            </a:pPr>
            <a:r>
              <a:t/>
            </a:r>
            <a:endParaRPr sz="1600"/>
          </a:p>
          <a:p>
            <a:pPr indent="0" lvl="0" marL="0" rtl="0" algn="l">
              <a:lnSpc>
                <a:spcPct val="100000"/>
              </a:lnSpc>
              <a:spcBef>
                <a:spcPts val="0"/>
              </a:spcBef>
              <a:spcAft>
                <a:spcPts val="0"/>
              </a:spcAft>
              <a:buNone/>
            </a:pPr>
            <a:r>
              <a:rPr lang="en-US" sz="1600"/>
              <a:t>using these thing,  we can create a deep learning model for each purpose</a:t>
            </a:r>
            <a:endParaRPr sz="1600"/>
          </a:p>
          <a:p>
            <a:pPr indent="0" lvl="0" marL="0" rtl="0" algn="l">
              <a:lnSpc>
                <a:spcPct val="100000"/>
              </a:lnSpc>
              <a:spcBef>
                <a:spcPts val="0"/>
              </a:spcBef>
              <a:spcAft>
                <a:spcPts val="0"/>
              </a:spcAft>
              <a:buNone/>
            </a:pPr>
            <a:r>
              <a:t/>
            </a:r>
            <a:endParaRPr sz="1600"/>
          </a:p>
        </p:txBody>
      </p:sp>
      <p:sp>
        <p:nvSpPr>
          <p:cNvPr id="147" name="Google Shape;147;g60cfb0d9dc_7_15: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p2: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0" name="Google Shape;160;p2: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None/>
            </a:pPr>
            <a:r>
              <a:rPr lang="en-US" sz="1600">
                <a:solidFill>
                  <a:schemeClr val="dk1"/>
                </a:solidFill>
                <a:highlight>
                  <a:srgbClr val="FFFFFF"/>
                </a:highlight>
              </a:rPr>
              <a:t>These deep learning can be used in various areas</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such as voice recognition, image recognition and natural language processing</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our team focused mainly on images such as self- driving car and object detection as shown below.</a:t>
            </a:r>
            <a:endParaRPr b="0" sz="1600" strike="noStrike">
              <a:latin typeface="Arial"/>
              <a:ea typeface="Arial"/>
              <a:cs typeface="Arial"/>
              <a:sym typeface="Arial"/>
            </a:endParaRPr>
          </a:p>
        </p:txBody>
      </p:sp>
      <p:sp>
        <p:nvSpPr>
          <p:cNvPr id="161" name="Google Shape;161;p2: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3: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4" name="Google Shape;174;p3: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None/>
            </a:pPr>
            <a:r>
              <a:rPr lang="en-US" sz="1600">
                <a:solidFill>
                  <a:schemeClr val="dk1"/>
                </a:solidFill>
                <a:highlight>
                  <a:srgbClr val="FFFFFF"/>
                </a:highlight>
              </a:rPr>
              <a:t>We focused on two issues in the research.</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The first is that the neural network in image recognition is vulnerable to attack.</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As shown in the picture, </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an attacker can cause a stop sign to be recognized as a teddy bear or yield sign in self-driving car by giving constant noise.</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These attacks cause serious accidents in practical use.</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and these attacks known as a Adversarial Attack </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p:txBody>
      </p:sp>
      <p:sp>
        <p:nvSpPr>
          <p:cNvPr id="175" name="Google Shape;175;p3: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60cfb0d9dc_9_0: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7" name="Google Shape;187;g60cfb0d9dc_9_0: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None/>
            </a:pPr>
            <a:r>
              <a:rPr lang="en-US" sz="1600">
                <a:solidFill>
                  <a:schemeClr val="dk1"/>
                </a:solidFill>
                <a:highlight>
                  <a:srgbClr val="FFFFFF"/>
                </a:highlight>
              </a:rPr>
              <a:t>The second issue is energy efficiency and memory efficiency.</a:t>
            </a:r>
            <a:endParaRPr sz="16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en-US" sz="1600">
                <a:solidFill>
                  <a:schemeClr val="dk1"/>
                </a:solidFill>
                <a:highlight>
                  <a:srgbClr val="FFFFFF"/>
                </a:highlight>
              </a:rPr>
              <a:t>As shown in the table below, the deep learning model requires a lot of memory and energy.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These features make it difficult to fit into a mobile device or car.</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each table show that  as deep learning model’s memory and energy requirements is going up</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For proper application we need Reduce Energy usage and we should compress Model</a:t>
            </a:r>
            <a:endParaRPr sz="1600">
              <a:solidFill>
                <a:schemeClr val="dk1"/>
              </a:solidFill>
              <a:highlight>
                <a:srgbClr val="FFFFFF"/>
              </a:highlight>
            </a:endParaRPr>
          </a:p>
          <a:p>
            <a:pPr indent="0" lvl="0" marL="0" rtl="0" algn="l">
              <a:lnSpc>
                <a:spcPct val="100000"/>
              </a:lnSpc>
              <a:spcBef>
                <a:spcPts val="0"/>
              </a:spcBef>
              <a:spcAft>
                <a:spcPts val="0"/>
              </a:spcAft>
              <a:buNone/>
            </a:pPr>
            <a:r>
              <a:t/>
            </a:r>
            <a:endParaRPr sz="1600">
              <a:solidFill>
                <a:schemeClr val="dk1"/>
              </a:solidFill>
              <a:highlight>
                <a:srgbClr val="FFFFFF"/>
              </a:highlight>
            </a:endParaRPr>
          </a:p>
        </p:txBody>
      </p:sp>
      <p:sp>
        <p:nvSpPr>
          <p:cNvPr id="188" name="Google Shape;188;g60cfb0d9dc_9_0: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60cfb0d9dc_9_13: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1" name="Google Shape;201;g60cfb0d9dc_9_13: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100"/>
              <a:buNone/>
            </a:pPr>
            <a:r>
              <a:rPr lang="en-US" sz="1600">
                <a:solidFill>
                  <a:schemeClr val="dk1"/>
                </a:solidFill>
                <a:highlight>
                  <a:srgbClr val="FFFFFF"/>
                </a:highlight>
              </a:rPr>
              <a:t>So the goal of our research is to make our own model </a:t>
            </a:r>
            <a:endParaRPr sz="1600">
              <a:solidFill>
                <a:schemeClr val="dk1"/>
              </a:solidFill>
              <a:highlight>
                <a:srgbClr val="FFFFFF"/>
              </a:highlight>
            </a:endParaRPr>
          </a:p>
          <a:p>
            <a:pPr indent="0" lvl="0" marL="0" rtl="0" algn="l">
              <a:lnSpc>
                <a:spcPct val="100000"/>
              </a:lnSpc>
              <a:spcBef>
                <a:spcPts val="0"/>
              </a:spcBef>
              <a:spcAft>
                <a:spcPts val="0"/>
              </a:spcAft>
              <a:buSzPts val="1100"/>
              <a:buNone/>
            </a:pPr>
            <a:r>
              <a:rPr lang="en-US" sz="1600">
                <a:solidFill>
                  <a:schemeClr val="dk1"/>
                </a:solidFill>
                <a:highlight>
                  <a:srgbClr val="FFFFFF"/>
                </a:highlight>
              </a:rPr>
              <a:t>our model require 3 features</a:t>
            </a:r>
            <a:endParaRPr sz="16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t/>
            </a:r>
            <a:endParaRPr sz="16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en-US" sz="1600">
                <a:solidFill>
                  <a:schemeClr val="dk1"/>
                </a:solidFill>
                <a:highlight>
                  <a:srgbClr val="FFFFFF"/>
                </a:highlight>
              </a:rPr>
              <a:t>1. Low energy consumption</a:t>
            </a:r>
            <a:endParaRPr sz="16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en-US" sz="1600">
                <a:solidFill>
                  <a:schemeClr val="dk1"/>
                </a:solidFill>
                <a:highlight>
                  <a:srgbClr val="FFFFFF"/>
                </a:highlight>
              </a:rPr>
              <a:t>2. Robust model for attack</a:t>
            </a:r>
            <a:endParaRPr sz="16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en-US" sz="1600">
                <a:solidFill>
                  <a:schemeClr val="dk1"/>
                </a:solidFill>
                <a:highlight>
                  <a:srgbClr val="FFFFFF"/>
                </a:highlight>
              </a:rPr>
              <a:t>3. High performance.</a:t>
            </a:r>
            <a:endParaRPr sz="16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t/>
            </a:r>
            <a:endParaRPr sz="16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US" sz="1600">
                <a:solidFill>
                  <a:schemeClr val="dk1"/>
                </a:solidFill>
                <a:highlight>
                  <a:srgbClr val="FFFFFF"/>
                </a:highlight>
              </a:rPr>
              <a:t>To do this, we tried Defensive Quantization, Pruning, Zfp and Adversarial Training</a:t>
            </a:r>
            <a:endParaRPr sz="16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t/>
            </a:r>
            <a:endParaRPr sz="1600">
              <a:solidFill>
                <a:schemeClr val="dk1"/>
              </a:solidFill>
              <a:highlight>
                <a:srgbClr val="FFFFFF"/>
              </a:highlight>
            </a:endParaRPr>
          </a:p>
          <a:p>
            <a:pPr indent="0" lvl="0" marL="0" rtl="0" algn="l">
              <a:lnSpc>
                <a:spcPct val="100000"/>
              </a:lnSpc>
              <a:spcBef>
                <a:spcPts val="0"/>
              </a:spcBef>
              <a:spcAft>
                <a:spcPts val="0"/>
              </a:spcAft>
              <a:buNone/>
            </a:pPr>
            <a:r>
              <a:rPr lang="en-US" sz="1600">
                <a:solidFill>
                  <a:schemeClr val="dk1"/>
                </a:solidFill>
                <a:highlight>
                  <a:srgbClr val="FFFFFF"/>
                </a:highlight>
              </a:rPr>
              <a:t>Next, Woollim will continue to explain about these attempts.</a:t>
            </a:r>
            <a:endParaRPr sz="1600"/>
          </a:p>
        </p:txBody>
      </p:sp>
      <p:sp>
        <p:nvSpPr>
          <p:cNvPr id="202" name="Google Shape;202;g60cfb0d9dc_9_13: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p4: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1" name="Google Shape;221;p4: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rPr b="0" lang="en-US" sz="2000" strike="noStrike">
                <a:latin typeface="Arial"/>
                <a:ea typeface="Arial"/>
                <a:cs typeface="Arial"/>
                <a:sym typeface="Arial"/>
              </a:rPr>
              <a:t>From now on, I will explain </a:t>
            </a:r>
            <a:r>
              <a:rPr lang="en-US" sz="2000"/>
              <a:t>our methods this in the project.</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We tried to reproduce results from the preliminary studies, especially from paper “Defensive Quantization”.</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There are 3 main ideas to make the neural network more robust.</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First one is quantization, which converts floating numbers into low bit representation numbers.</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For example, we can convert 1.2384 to 1.25 by reducing representation bits.</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Not only quantization can make model more light by compressing numbers, but also it makes more robust to small perturbation.</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Look at this graph, the authors of the paper did an experiment about effect due to strength of perturbation, and they found that the quantized models are vulnerable to larger perturbation.</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However, when the perturbations is small, it was better than the full-precision model.</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The problem is, quantized models are vulnerable to large perturbation</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To solve this, we should decrease distance between clean and adversarial samples and move model into desired area in the graph.</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And this can be done by Lipschitz regularizer.</a:t>
            </a:r>
            <a:endParaRPr b="0" sz="2000" strike="noStrike">
              <a:latin typeface="Arial"/>
              <a:ea typeface="Arial"/>
              <a:cs typeface="Arial"/>
              <a:sym typeface="Arial"/>
            </a:endParaRPr>
          </a:p>
          <a:p>
            <a:pPr indent="0" lvl="0" marL="0" rtl="0" algn="l">
              <a:lnSpc>
                <a:spcPct val="100000"/>
              </a:lnSpc>
              <a:spcBef>
                <a:spcPts val="0"/>
              </a:spcBef>
              <a:spcAft>
                <a:spcPts val="0"/>
              </a:spcAft>
              <a:buNone/>
            </a:pPr>
            <a:r>
              <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When we use Lipschitz regularizer, it makes the neural network more insensitive to change of input images, and it has the same effect that reduces distance of clean and adversarial samples.</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As a result, quantization and Lipschitz regularizer make a synergy effect, which reduces error amplification in the model.</a:t>
            </a:r>
            <a:endParaRPr b="0" sz="2000" strike="noStrike">
              <a:latin typeface="Arial"/>
              <a:ea typeface="Arial"/>
              <a:cs typeface="Arial"/>
              <a:sym typeface="Arial"/>
            </a:endParaRPr>
          </a:p>
          <a:p>
            <a:pPr indent="0" lvl="0" marL="0" rtl="0" algn="l">
              <a:lnSpc>
                <a:spcPct val="100000"/>
              </a:lnSpc>
              <a:spcBef>
                <a:spcPts val="0"/>
              </a:spcBef>
              <a:spcAft>
                <a:spcPts val="0"/>
              </a:spcAft>
              <a:buNone/>
            </a:pPr>
            <a:r>
              <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Last one is adversarial training.</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These are adversarial samples that we made.</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Please look at the bottom right sample, it seems 4 to human eyes obviously but it is misclassified as 6 because the neural network does not work the same as human brains.</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To solve this, we can use adversarial training, literally means that we add adversarial samples to training data, which works like the vaccine to human.</a:t>
            </a:r>
            <a:endParaRPr b="0" sz="2000" strike="noStrike">
              <a:latin typeface="Arial"/>
              <a:ea typeface="Arial"/>
              <a:cs typeface="Arial"/>
              <a:sym typeface="Arial"/>
            </a:endParaRPr>
          </a:p>
          <a:p>
            <a:pPr indent="0" lvl="0" marL="0" rtl="0" algn="l">
              <a:lnSpc>
                <a:spcPct val="100000"/>
              </a:lnSpc>
              <a:spcBef>
                <a:spcPts val="0"/>
              </a:spcBef>
              <a:spcAft>
                <a:spcPts val="0"/>
              </a:spcAft>
              <a:buNone/>
            </a:pPr>
            <a:r>
              <a:t/>
            </a:r>
            <a:endParaRPr b="0" sz="2000" strike="noStrike">
              <a:latin typeface="Arial"/>
              <a:ea typeface="Arial"/>
              <a:cs typeface="Arial"/>
              <a:sym typeface="Arial"/>
            </a:endParaRPr>
          </a:p>
          <a:p>
            <a:pPr indent="0" lvl="0" marL="0" rtl="0" algn="l">
              <a:lnSpc>
                <a:spcPct val="100000"/>
              </a:lnSpc>
              <a:spcBef>
                <a:spcPts val="0"/>
              </a:spcBef>
              <a:spcAft>
                <a:spcPts val="0"/>
              </a:spcAft>
              <a:buNone/>
            </a:pPr>
            <a:r>
              <a:rPr b="0" lang="en-US" sz="2000" strike="noStrike">
                <a:latin typeface="Arial"/>
                <a:ea typeface="Arial"/>
                <a:cs typeface="Arial"/>
                <a:sym typeface="Arial"/>
              </a:rPr>
              <a:t>By using these strategies, we can make the neural network model more robust.</a:t>
            </a:r>
            <a:endParaRPr b="0" sz="2000" strike="noStrike">
              <a:latin typeface="Arial"/>
              <a:ea typeface="Arial"/>
              <a:cs typeface="Arial"/>
              <a:sym typeface="Arial"/>
            </a:endParaRPr>
          </a:p>
        </p:txBody>
      </p:sp>
      <p:sp>
        <p:nvSpPr>
          <p:cNvPr id="222" name="Google Shape;222;p4: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p5: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8" name="Google Shape;238;p5: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rPr b="0" lang="en-US" sz="2000" strike="noStrike">
                <a:latin typeface="Arial"/>
                <a:ea typeface="Arial"/>
                <a:cs typeface="Arial"/>
                <a:sym typeface="Arial"/>
              </a:rPr>
              <a:t>These are results from our experiment.</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We used LeNet model and MNIST dataset to evaluate performance.</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When we used original settings, the model was very vulnerable to adversarial samples.</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Especially, when perturbation strength epsilon was 0.30, it had a lower accuracy than random policy, which is very bad.</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However, when we applied lipschitz regularizer and adversarial training, the model showed us improved accuracy compared to original settings.</a:t>
            </a:r>
            <a:endParaRPr b="0" sz="2000" strike="noStrike">
              <a:latin typeface="Arial"/>
              <a:ea typeface="Arial"/>
              <a:cs typeface="Arial"/>
              <a:sym typeface="Arial"/>
            </a:endParaRPr>
          </a:p>
          <a:p>
            <a:pPr indent="-216000" lvl="0" marL="216000" rtl="0" algn="l">
              <a:lnSpc>
                <a:spcPct val="100000"/>
              </a:lnSpc>
              <a:spcBef>
                <a:spcPts val="0"/>
              </a:spcBef>
              <a:spcAft>
                <a:spcPts val="0"/>
              </a:spcAft>
              <a:buNone/>
            </a:pPr>
            <a:r>
              <a:rPr b="0" lang="en-US" sz="2000" strike="noStrike">
                <a:latin typeface="Arial"/>
                <a:ea typeface="Arial"/>
                <a:cs typeface="Arial"/>
                <a:sym typeface="Arial"/>
              </a:rPr>
              <a:t>These results show the strategies from the paper really works and we can use these strategies to our implementation.</a:t>
            </a:r>
            <a:endParaRPr b="0" sz="2000" strike="noStrike">
              <a:latin typeface="Arial"/>
              <a:ea typeface="Arial"/>
              <a:cs typeface="Arial"/>
              <a:sym typeface="Arial"/>
            </a:endParaRPr>
          </a:p>
        </p:txBody>
      </p:sp>
      <p:sp>
        <p:nvSpPr>
          <p:cNvPr id="239" name="Google Shape;239;p5: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Arial"/>
                <a:ea typeface="Arial"/>
                <a:cs typeface="Arial"/>
                <a:sym typeface="Arial"/>
              </a:rPr>
              <a:t>‹#›</a:t>
            </a:fld>
            <a:endParaRPr b="0" i="0" sz="1200" u="none" cap="none" strike="noStrike">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60d3f60c8f_0_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60d3f60c8f_0_0: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54" name="Google Shape;254;g60d3f60c8f_0_0: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x">
  <p:cSld name="TITLE_AND_BODY">
    <p:spTree>
      <p:nvGrpSpPr>
        <p:cNvPr id="15" name="Shape 15"/>
        <p:cNvGrpSpPr/>
        <p:nvPr/>
      </p:nvGrpSpPr>
      <p:grpSpPr>
        <a:xfrm>
          <a:off x="0" y="0"/>
          <a:ext cx="0" cy="0"/>
          <a:chOff x="0" y="0"/>
          <a:chExt cx="0" cy="0"/>
        </a:xfrm>
      </p:grpSpPr>
      <p:sp>
        <p:nvSpPr>
          <p:cNvPr id="16" name="Google Shape;16;p2"/>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 type="subTitle"/>
          </p:nvPr>
        </p:nvSpPr>
        <p:spPr>
          <a:xfrm>
            <a:off x="838080" y="1825560"/>
            <a:ext cx="10515240" cy="4350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over Content" type="objOverTx">
  <p:cSld name="OBJECT_OVER_TEXT">
    <p:spTree>
      <p:nvGrpSpPr>
        <p:cNvPr id="45" name="Shape 45"/>
        <p:cNvGrpSpPr/>
        <p:nvPr/>
      </p:nvGrpSpPr>
      <p:grpSpPr>
        <a:xfrm>
          <a:off x="0" y="0"/>
          <a:ext cx="0" cy="0"/>
          <a:chOff x="0" y="0"/>
          <a:chExt cx="0" cy="0"/>
        </a:xfrm>
      </p:grpSpPr>
      <p:sp>
        <p:nvSpPr>
          <p:cNvPr id="46" name="Google Shape;46;p11"/>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1"/>
          <p:cNvSpPr txBox="1"/>
          <p:nvPr>
            <p:ph idx="1" type="body"/>
          </p:nvPr>
        </p:nvSpPr>
        <p:spPr>
          <a:xfrm>
            <a:off x="838080" y="1825560"/>
            <a:ext cx="1051524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8" name="Google Shape;48;p11"/>
          <p:cNvSpPr txBox="1"/>
          <p:nvPr>
            <p:ph idx="2" type="body"/>
          </p:nvPr>
        </p:nvSpPr>
        <p:spPr>
          <a:xfrm>
            <a:off x="838080" y="4098240"/>
            <a:ext cx="1051524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4 Content" type="fourObj">
  <p:cSld name="FOUR_OBJECTS">
    <p:spTree>
      <p:nvGrpSpPr>
        <p:cNvPr id="49" name="Shape 49"/>
        <p:cNvGrpSpPr/>
        <p:nvPr/>
      </p:nvGrpSpPr>
      <p:grpSpPr>
        <a:xfrm>
          <a:off x="0" y="0"/>
          <a:ext cx="0" cy="0"/>
          <a:chOff x="0" y="0"/>
          <a:chExt cx="0" cy="0"/>
        </a:xfrm>
      </p:grpSpPr>
      <p:sp>
        <p:nvSpPr>
          <p:cNvPr id="50" name="Google Shape;50;p12"/>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2"/>
          <p:cNvSpPr txBox="1"/>
          <p:nvPr>
            <p:ph idx="1" type="body"/>
          </p:nvPr>
        </p:nvSpPr>
        <p:spPr>
          <a:xfrm>
            <a:off x="83808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2" name="Google Shape;52;p12"/>
          <p:cNvSpPr txBox="1"/>
          <p:nvPr>
            <p:ph idx="2" type="body"/>
          </p:nvPr>
        </p:nvSpPr>
        <p:spPr>
          <a:xfrm>
            <a:off x="622620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3" name="Google Shape;53;p12"/>
          <p:cNvSpPr txBox="1"/>
          <p:nvPr>
            <p:ph idx="3" type="body"/>
          </p:nvPr>
        </p:nvSpPr>
        <p:spPr>
          <a:xfrm>
            <a:off x="838080" y="409824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4" name="Google Shape;54;p12"/>
          <p:cNvSpPr txBox="1"/>
          <p:nvPr>
            <p:ph idx="4" type="body"/>
          </p:nvPr>
        </p:nvSpPr>
        <p:spPr>
          <a:xfrm>
            <a:off x="6226200" y="409824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6 Content">
  <p:cSld name="Title, 6 Content">
    <p:spTree>
      <p:nvGrpSpPr>
        <p:cNvPr id="55" name="Shape 55"/>
        <p:cNvGrpSpPr/>
        <p:nvPr/>
      </p:nvGrpSpPr>
      <p:grpSpPr>
        <a:xfrm>
          <a:off x="0" y="0"/>
          <a:ext cx="0" cy="0"/>
          <a:chOff x="0" y="0"/>
          <a:chExt cx="0" cy="0"/>
        </a:xfrm>
      </p:grpSpPr>
      <p:sp>
        <p:nvSpPr>
          <p:cNvPr id="56" name="Google Shape;56;p13"/>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3"/>
          <p:cNvSpPr txBox="1"/>
          <p:nvPr>
            <p:ph idx="1" type="body"/>
          </p:nvPr>
        </p:nvSpPr>
        <p:spPr>
          <a:xfrm>
            <a:off x="838080" y="182556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8" name="Google Shape;58;p13"/>
          <p:cNvSpPr txBox="1"/>
          <p:nvPr>
            <p:ph idx="2" type="body"/>
          </p:nvPr>
        </p:nvSpPr>
        <p:spPr>
          <a:xfrm>
            <a:off x="4393440" y="182556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9" name="Google Shape;59;p13"/>
          <p:cNvSpPr txBox="1"/>
          <p:nvPr>
            <p:ph idx="3" type="body"/>
          </p:nvPr>
        </p:nvSpPr>
        <p:spPr>
          <a:xfrm>
            <a:off x="7949160" y="182556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0" name="Google Shape;60;p13"/>
          <p:cNvSpPr txBox="1"/>
          <p:nvPr>
            <p:ph idx="4" type="body"/>
          </p:nvPr>
        </p:nvSpPr>
        <p:spPr>
          <a:xfrm>
            <a:off x="838080" y="409824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1" name="Google Shape;61;p13"/>
          <p:cNvSpPr txBox="1"/>
          <p:nvPr>
            <p:ph idx="5" type="body"/>
          </p:nvPr>
        </p:nvSpPr>
        <p:spPr>
          <a:xfrm>
            <a:off x="4393440" y="409824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2" name="Google Shape;62;p13"/>
          <p:cNvSpPr txBox="1"/>
          <p:nvPr>
            <p:ph idx="6" type="body"/>
          </p:nvPr>
        </p:nvSpPr>
        <p:spPr>
          <a:xfrm>
            <a:off x="7949160" y="409824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69" name="Shape 69"/>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x">
  <p:cSld name="TITLE_AND_BODY">
    <p:spTree>
      <p:nvGrpSpPr>
        <p:cNvPr id="70" name="Shape 70"/>
        <p:cNvGrpSpPr/>
        <p:nvPr/>
      </p:nvGrpSpPr>
      <p:grpSpPr>
        <a:xfrm>
          <a:off x="0" y="0"/>
          <a:ext cx="0" cy="0"/>
          <a:chOff x="0" y="0"/>
          <a:chExt cx="0" cy="0"/>
        </a:xfrm>
      </p:grpSpPr>
      <p:sp>
        <p:nvSpPr>
          <p:cNvPr id="71" name="Google Shape;71;p16"/>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6"/>
          <p:cNvSpPr txBox="1"/>
          <p:nvPr>
            <p:ph idx="1" type="subTitle"/>
          </p:nvPr>
        </p:nvSpPr>
        <p:spPr>
          <a:xfrm>
            <a:off x="838080" y="1825560"/>
            <a:ext cx="10515240" cy="4350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type="obj">
  <p:cSld name="OBJECT">
    <p:spTree>
      <p:nvGrpSpPr>
        <p:cNvPr id="73" name="Shape 73"/>
        <p:cNvGrpSpPr/>
        <p:nvPr/>
      </p:nvGrpSpPr>
      <p:grpSpPr>
        <a:xfrm>
          <a:off x="0" y="0"/>
          <a:ext cx="0" cy="0"/>
          <a:chOff x="0" y="0"/>
          <a:chExt cx="0" cy="0"/>
        </a:xfrm>
      </p:grpSpPr>
      <p:sp>
        <p:nvSpPr>
          <p:cNvPr id="74" name="Google Shape;74;p17"/>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7"/>
          <p:cNvSpPr txBox="1"/>
          <p:nvPr>
            <p:ph idx="1" type="body"/>
          </p:nvPr>
        </p:nvSpPr>
        <p:spPr>
          <a:xfrm>
            <a:off x="838080" y="1825560"/>
            <a:ext cx="1051524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type="twoObj">
  <p:cSld name="TWO_OBJECTS">
    <p:spTree>
      <p:nvGrpSpPr>
        <p:cNvPr id="76" name="Shape 76"/>
        <p:cNvGrpSpPr/>
        <p:nvPr/>
      </p:nvGrpSpPr>
      <p:grpSpPr>
        <a:xfrm>
          <a:off x="0" y="0"/>
          <a:ext cx="0" cy="0"/>
          <a:chOff x="0" y="0"/>
          <a:chExt cx="0" cy="0"/>
        </a:xfrm>
      </p:grpSpPr>
      <p:sp>
        <p:nvSpPr>
          <p:cNvPr id="77" name="Google Shape;77;p18"/>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8"/>
          <p:cNvSpPr txBox="1"/>
          <p:nvPr>
            <p:ph idx="1" type="body"/>
          </p:nvPr>
        </p:nvSpPr>
        <p:spPr>
          <a:xfrm>
            <a:off x="838080" y="1825560"/>
            <a:ext cx="513108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9" name="Google Shape;79;p18"/>
          <p:cNvSpPr txBox="1"/>
          <p:nvPr>
            <p:ph idx="2" type="body"/>
          </p:nvPr>
        </p:nvSpPr>
        <p:spPr>
          <a:xfrm>
            <a:off x="6226200" y="1825560"/>
            <a:ext cx="513108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0" name="Shape 80"/>
        <p:cNvGrpSpPr/>
        <p:nvPr/>
      </p:nvGrpSpPr>
      <p:grpSpPr>
        <a:xfrm>
          <a:off x="0" y="0"/>
          <a:ext cx="0" cy="0"/>
          <a:chOff x="0" y="0"/>
          <a:chExt cx="0" cy="0"/>
        </a:xfrm>
      </p:grpSpPr>
      <p:sp>
        <p:nvSpPr>
          <p:cNvPr id="81" name="Google Shape;81;p19"/>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entered Text" type="objOnly">
  <p:cSld name="OBJECT_ONLY">
    <p:spTree>
      <p:nvGrpSpPr>
        <p:cNvPr id="82" name="Shape 82"/>
        <p:cNvGrpSpPr/>
        <p:nvPr/>
      </p:nvGrpSpPr>
      <p:grpSpPr>
        <a:xfrm>
          <a:off x="0" y="0"/>
          <a:ext cx="0" cy="0"/>
          <a:chOff x="0" y="0"/>
          <a:chExt cx="0" cy="0"/>
        </a:xfrm>
      </p:grpSpPr>
      <p:sp>
        <p:nvSpPr>
          <p:cNvPr id="83" name="Google Shape;83;p20"/>
          <p:cNvSpPr txBox="1"/>
          <p:nvPr>
            <p:ph idx="1" type="subTitle"/>
          </p:nvPr>
        </p:nvSpPr>
        <p:spPr>
          <a:xfrm>
            <a:off x="838080" y="365040"/>
            <a:ext cx="10515240" cy="614412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and Content" type="twoObjAndObj">
  <p:cSld name="TWO_OBJECTS_AND_OBJECT">
    <p:spTree>
      <p:nvGrpSpPr>
        <p:cNvPr id="84" name="Shape 84"/>
        <p:cNvGrpSpPr/>
        <p:nvPr/>
      </p:nvGrpSpPr>
      <p:grpSpPr>
        <a:xfrm>
          <a:off x="0" y="0"/>
          <a:ext cx="0" cy="0"/>
          <a:chOff x="0" y="0"/>
          <a:chExt cx="0" cy="0"/>
        </a:xfrm>
      </p:grpSpPr>
      <p:sp>
        <p:nvSpPr>
          <p:cNvPr id="85" name="Google Shape;85;p21"/>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1"/>
          <p:cNvSpPr txBox="1"/>
          <p:nvPr>
            <p:ph idx="1" type="body"/>
          </p:nvPr>
        </p:nvSpPr>
        <p:spPr>
          <a:xfrm>
            <a:off x="83808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7" name="Google Shape;87;p21"/>
          <p:cNvSpPr txBox="1"/>
          <p:nvPr>
            <p:ph idx="2" type="body"/>
          </p:nvPr>
        </p:nvSpPr>
        <p:spPr>
          <a:xfrm>
            <a:off x="6226200" y="1825560"/>
            <a:ext cx="513108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8" name="Google Shape;88;p21"/>
          <p:cNvSpPr txBox="1"/>
          <p:nvPr>
            <p:ph idx="3" type="body"/>
          </p:nvPr>
        </p:nvSpPr>
        <p:spPr>
          <a:xfrm>
            <a:off x="838080" y="409824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18" name="Shape 18"/>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and 2 Content" type="objAndTwoObj">
  <p:cSld name="OBJECT_AND_TWO_OBJECTS">
    <p:spTree>
      <p:nvGrpSpPr>
        <p:cNvPr id="89" name="Shape 89"/>
        <p:cNvGrpSpPr/>
        <p:nvPr/>
      </p:nvGrpSpPr>
      <p:grpSpPr>
        <a:xfrm>
          <a:off x="0" y="0"/>
          <a:ext cx="0" cy="0"/>
          <a:chOff x="0" y="0"/>
          <a:chExt cx="0" cy="0"/>
        </a:xfrm>
      </p:grpSpPr>
      <p:sp>
        <p:nvSpPr>
          <p:cNvPr id="90" name="Google Shape;90;p22"/>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2"/>
          <p:cNvSpPr txBox="1"/>
          <p:nvPr>
            <p:ph idx="1" type="body"/>
          </p:nvPr>
        </p:nvSpPr>
        <p:spPr>
          <a:xfrm>
            <a:off x="838080" y="1825560"/>
            <a:ext cx="513108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2" name="Google Shape;92;p22"/>
          <p:cNvSpPr txBox="1"/>
          <p:nvPr>
            <p:ph idx="2" type="body"/>
          </p:nvPr>
        </p:nvSpPr>
        <p:spPr>
          <a:xfrm>
            <a:off x="622620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3" name="Google Shape;93;p22"/>
          <p:cNvSpPr txBox="1"/>
          <p:nvPr>
            <p:ph idx="3" type="body"/>
          </p:nvPr>
        </p:nvSpPr>
        <p:spPr>
          <a:xfrm>
            <a:off x="6226200" y="409824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over Content" type="twoObjOverTx">
  <p:cSld name="TWO_OBJECTS_OVER_TEXT">
    <p:spTree>
      <p:nvGrpSpPr>
        <p:cNvPr id="94" name="Shape 94"/>
        <p:cNvGrpSpPr/>
        <p:nvPr/>
      </p:nvGrpSpPr>
      <p:grpSpPr>
        <a:xfrm>
          <a:off x="0" y="0"/>
          <a:ext cx="0" cy="0"/>
          <a:chOff x="0" y="0"/>
          <a:chExt cx="0" cy="0"/>
        </a:xfrm>
      </p:grpSpPr>
      <p:sp>
        <p:nvSpPr>
          <p:cNvPr id="95" name="Google Shape;95;p23"/>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23"/>
          <p:cNvSpPr txBox="1"/>
          <p:nvPr>
            <p:ph idx="1" type="body"/>
          </p:nvPr>
        </p:nvSpPr>
        <p:spPr>
          <a:xfrm>
            <a:off x="83808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7" name="Google Shape;97;p23"/>
          <p:cNvSpPr txBox="1"/>
          <p:nvPr>
            <p:ph idx="2" type="body"/>
          </p:nvPr>
        </p:nvSpPr>
        <p:spPr>
          <a:xfrm>
            <a:off x="622620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8" name="Google Shape;98;p23"/>
          <p:cNvSpPr txBox="1"/>
          <p:nvPr>
            <p:ph idx="3" type="body"/>
          </p:nvPr>
        </p:nvSpPr>
        <p:spPr>
          <a:xfrm>
            <a:off x="838080" y="4098240"/>
            <a:ext cx="1051524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over Content" type="objOverTx">
  <p:cSld name="OBJECT_OVER_TEXT">
    <p:spTree>
      <p:nvGrpSpPr>
        <p:cNvPr id="99" name="Shape 99"/>
        <p:cNvGrpSpPr/>
        <p:nvPr/>
      </p:nvGrpSpPr>
      <p:grpSpPr>
        <a:xfrm>
          <a:off x="0" y="0"/>
          <a:ext cx="0" cy="0"/>
          <a:chOff x="0" y="0"/>
          <a:chExt cx="0" cy="0"/>
        </a:xfrm>
      </p:grpSpPr>
      <p:sp>
        <p:nvSpPr>
          <p:cNvPr id="100" name="Google Shape;100;p24"/>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4"/>
          <p:cNvSpPr txBox="1"/>
          <p:nvPr>
            <p:ph idx="1" type="body"/>
          </p:nvPr>
        </p:nvSpPr>
        <p:spPr>
          <a:xfrm>
            <a:off x="838080" y="1825560"/>
            <a:ext cx="1051524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2" name="Google Shape;102;p24"/>
          <p:cNvSpPr txBox="1"/>
          <p:nvPr>
            <p:ph idx="2" type="body"/>
          </p:nvPr>
        </p:nvSpPr>
        <p:spPr>
          <a:xfrm>
            <a:off x="838080" y="4098240"/>
            <a:ext cx="1051524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4 Content" type="fourObj">
  <p:cSld name="FOUR_OBJECTS">
    <p:spTree>
      <p:nvGrpSpPr>
        <p:cNvPr id="103" name="Shape 103"/>
        <p:cNvGrpSpPr/>
        <p:nvPr/>
      </p:nvGrpSpPr>
      <p:grpSpPr>
        <a:xfrm>
          <a:off x="0" y="0"/>
          <a:ext cx="0" cy="0"/>
          <a:chOff x="0" y="0"/>
          <a:chExt cx="0" cy="0"/>
        </a:xfrm>
      </p:grpSpPr>
      <p:sp>
        <p:nvSpPr>
          <p:cNvPr id="104" name="Google Shape;104;p25"/>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25"/>
          <p:cNvSpPr txBox="1"/>
          <p:nvPr>
            <p:ph idx="1" type="body"/>
          </p:nvPr>
        </p:nvSpPr>
        <p:spPr>
          <a:xfrm>
            <a:off x="83808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6" name="Google Shape;106;p25"/>
          <p:cNvSpPr txBox="1"/>
          <p:nvPr>
            <p:ph idx="2" type="body"/>
          </p:nvPr>
        </p:nvSpPr>
        <p:spPr>
          <a:xfrm>
            <a:off x="622620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7" name="Google Shape;107;p25"/>
          <p:cNvSpPr txBox="1"/>
          <p:nvPr>
            <p:ph idx="3" type="body"/>
          </p:nvPr>
        </p:nvSpPr>
        <p:spPr>
          <a:xfrm>
            <a:off x="838080" y="409824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8" name="Google Shape;108;p25"/>
          <p:cNvSpPr txBox="1"/>
          <p:nvPr>
            <p:ph idx="4" type="body"/>
          </p:nvPr>
        </p:nvSpPr>
        <p:spPr>
          <a:xfrm>
            <a:off x="6226200" y="409824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6 Content">
  <p:cSld name="Title, 6 Content">
    <p:spTree>
      <p:nvGrpSpPr>
        <p:cNvPr id="109" name="Shape 109"/>
        <p:cNvGrpSpPr/>
        <p:nvPr/>
      </p:nvGrpSpPr>
      <p:grpSpPr>
        <a:xfrm>
          <a:off x="0" y="0"/>
          <a:ext cx="0" cy="0"/>
          <a:chOff x="0" y="0"/>
          <a:chExt cx="0" cy="0"/>
        </a:xfrm>
      </p:grpSpPr>
      <p:sp>
        <p:nvSpPr>
          <p:cNvPr id="110" name="Google Shape;110;p26"/>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26"/>
          <p:cNvSpPr txBox="1"/>
          <p:nvPr>
            <p:ph idx="1" type="body"/>
          </p:nvPr>
        </p:nvSpPr>
        <p:spPr>
          <a:xfrm>
            <a:off x="838080" y="182556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2" name="Google Shape;112;p26"/>
          <p:cNvSpPr txBox="1"/>
          <p:nvPr>
            <p:ph idx="2" type="body"/>
          </p:nvPr>
        </p:nvSpPr>
        <p:spPr>
          <a:xfrm>
            <a:off x="4393440" y="182556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3" name="Google Shape;113;p26"/>
          <p:cNvSpPr txBox="1"/>
          <p:nvPr>
            <p:ph idx="3" type="body"/>
          </p:nvPr>
        </p:nvSpPr>
        <p:spPr>
          <a:xfrm>
            <a:off x="7949160" y="182556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4" name="Google Shape;114;p26"/>
          <p:cNvSpPr txBox="1"/>
          <p:nvPr>
            <p:ph idx="4" type="body"/>
          </p:nvPr>
        </p:nvSpPr>
        <p:spPr>
          <a:xfrm>
            <a:off x="838080" y="409824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5" name="Google Shape;115;p26"/>
          <p:cNvSpPr txBox="1"/>
          <p:nvPr>
            <p:ph idx="5" type="body"/>
          </p:nvPr>
        </p:nvSpPr>
        <p:spPr>
          <a:xfrm>
            <a:off x="4393440" y="409824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6" name="Google Shape;116;p26"/>
          <p:cNvSpPr txBox="1"/>
          <p:nvPr>
            <p:ph idx="6" type="body"/>
          </p:nvPr>
        </p:nvSpPr>
        <p:spPr>
          <a:xfrm>
            <a:off x="7949160" y="4098240"/>
            <a:ext cx="338580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type="obj">
  <p:cSld name="OBJECT">
    <p:spTree>
      <p:nvGrpSpPr>
        <p:cNvPr id="19" name="Shape 19"/>
        <p:cNvGrpSpPr/>
        <p:nvPr/>
      </p:nvGrpSpPr>
      <p:grpSpPr>
        <a:xfrm>
          <a:off x="0" y="0"/>
          <a:ext cx="0" cy="0"/>
          <a:chOff x="0" y="0"/>
          <a:chExt cx="0" cy="0"/>
        </a:xfrm>
      </p:grpSpPr>
      <p:sp>
        <p:nvSpPr>
          <p:cNvPr id="20" name="Google Shape;20;p4"/>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4"/>
          <p:cNvSpPr txBox="1"/>
          <p:nvPr>
            <p:ph idx="1" type="body"/>
          </p:nvPr>
        </p:nvSpPr>
        <p:spPr>
          <a:xfrm>
            <a:off x="838080" y="1825560"/>
            <a:ext cx="1051524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type="twoObj">
  <p:cSld name="TWO_OBJECTS">
    <p:spTree>
      <p:nvGrpSpPr>
        <p:cNvPr id="22" name="Shape 22"/>
        <p:cNvGrpSpPr/>
        <p:nvPr/>
      </p:nvGrpSpPr>
      <p:grpSpPr>
        <a:xfrm>
          <a:off x="0" y="0"/>
          <a:ext cx="0" cy="0"/>
          <a:chOff x="0" y="0"/>
          <a:chExt cx="0" cy="0"/>
        </a:xfrm>
      </p:grpSpPr>
      <p:sp>
        <p:nvSpPr>
          <p:cNvPr id="23" name="Google Shape;23;p5"/>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5"/>
          <p:cNvSpPr txBox="1"/>
          <p:nvPr>
            <p:ph idx="1" type="body"/>
          </p:nvPr>
        </p:nvSpPr>
        <p:spPr>
          <a:xfrm>
            <a:off x="838080" y="1825560"/>
            <a:ext cx="513108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5" name="Google Shape;25;p5"/>
          <p:cNvSpPr txBox="1"/>
          <p:nvPr>
            <p:ph idx="2" type="body"/>
          </p:nvPr>
        </p:nvSpPr>
        <p:spPr>
          <a:xfrm>
            <a:off x="6226200" y="1825560"/>
            <a:ext cx="513108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entered Text" type="objOnly">
  <p:cSld name="OBJECT_ONLY">
    <p:spTree>
      <p:nvGrpSpPr>
        <p:cNvPr id="28" name="Shape 28"/>
        <p:cNvGrpSpPr/>
        <p:nvPr/>
      </p:nvGrpSpPr>
      <p:grpSpPr>
        <a:xfrm>
          <a:off x="0" y="0"/>
          <a:ext cx="0" cy="0"/>
          <a:chOff x="0" y="0"/>
          <a:chExt cx="0" cy="0"/>
        </a:xfrm>
      </p:grpSpPr>
      <p:sp>
        <p:nvSpPr>
          <p:cNvPr id="29" name="Google Shape;29;p7"/>
          <p:cNvSpPr txBox="1"/>
          <p:nvPr>
            <p:ph idx="1" type="subTitle"/>
          </p:nvPr>
        </p:nvSpPr>
        <p:spPr>
          <a:xfrm>
            <a:off x="838080" y="365040"/>
            <a:ext cx="10515240" cy="614412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and Content" type="twoObjAndObj">
  <p:cSld name="TWO_OBJECTS_AND_OBJECT">
    <p:spTree>
      <p:nvGrpSpPr>
        <p:cNvPr id="30" name="Shape 30"/>
        <p:cNvGrpSpPr/>
        <p:nvPr/>
      </p:nvGrpSpPr>
      <p:grpSpPr>
        <a:xfrm>
          <a:off x="0" y="0"/>
          <a:ext cx="0" cy="0"/>
          <a:chOff x="0" y="0"/>
          <a:chExt cx="0" cy="0"/>
        </a:xfrm>
      </p:grpSpPr>
      <p:sp>
        <p:nvSpPr>
          <p:cNvPr id="31" name="Google Shape;31;p8"/>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8"/>
          <p:cNvSpPr txBox="1"/>
          <p:nvPr>
            <p:ph idx="1" type="body"/>
          </p:nvPr>
        </p:nvSpPr>
        <p:spPr>
          <a:xfrm>
            <a:off x="83808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 name="Google Shape;33;p8"/>
          <p:cNvSpPr txBox="1"/>
          <p:nvPr>
            <p:ph idx="2" type="body"/>
          </p:nvPr>
        </p:nvSpPr>
        <p:spPr>
          <a:xfrm>
            <a:off x="6226200" y="1825560"/>
            <a:ext cx="513108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 name="Google Shape;34;p8"/>
          <p:cNvSpPr txBox="1"/>
          <p:nvPr>
            <p:ph idx="3" type="body"/>
          </p:nvPr>
        </p:nvSpPr>
        <p:spPr>
          <a:xfrm>
            <a:off x="838080" y="409824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and 2 Content" type="objAndTwoObj">
  <p:cSld name="OBJECT_AND_TWO_OBJECTS">
    <p:spTree>
      <p:nvGrpSpPr>
        <p:cNvPr id="35" name="Shape 35"/>
        <p:cNvGrpSpPr/>
        <p:nvPr/>
      </p:nvGrpSpPr>
      <p:grpSpPr>
        <a:xfrm>
          <a:off x="0" y="0"/>
          <a:ext cx="0" cy="0"/>
          <a:chOff x="0" y="0"/>
          <a:chExt cx="0" cy="0"/>
        </a:xfrm>
      </p:grpSpPr>
      <p:sp>
        <p:nvSpPr>
          <p:cNvPr id="36" name="Google Shape;36;p9"/>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9"/>
          <p:cNvSpPr txBox="1"/>
          <p:nvPr>
            <p:ph idx="1" type="body"/>
          </p:nvPr>
        </p:nvSpPr>
        <p:spPr>
          <a:xfrm>
            <a:off x="838080" y="1825560"/>
            <a:ext cx="5131080" cy="435096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8" name="Google Shape;38;p9"/>
          <p:cNvSpPr txBox="1"/>
          <p:nvPr>
            <p:ph idx="2" type="body"/>
          </p:nvPr>
        </p:nvSpPr>
        <p:spPr>
          <a:xfrm>
            <a:off x="622620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9" name="Google Shape;39;p9"/>
          <p:cNvSpPr txBox="1"/>
          <p:nvPr>
            <p:ph idx="3" type="body"/>
          </p:nvPr>
        </p:nvSpPr>
        <p:spPr>
          <a:xfrm>
            <a:off x="6226200" y="409824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over Content" type="twoObjOverTx">
  <p:cSld name="TWO_OBJECTS_OVER_TEXT">
    <p:spTree>
      <p:nvGrpSpPr>
        <p:cNvPr id="40" name="Shape 40"/>
        <p:cNvGrpSpPr/>
        <p:nvPr/>
      </p:nvGrpSpPr>
      <p:grpSpPr>
        <a:xfrm>
          <a:off x="0" y="0"/>
          <a:ext cx="0" cy="0"/>
          <a:chOff x="0" y="0"/>
          <a:chExt cx="0" cy="0"/>
        </a:xfrm>
      </p:grpSpPr>
      <p:sp>
        <p:nvSpPr>
          <p:cNvPr id="41" name="Google Shape;41;p10"/>
          <p:cNvSpPr txBox="1"/>
          <p:nvPr>
            <p:ph type="title"/>
          </p:nvPr>
        </p:nvSpPr>
        <p:spPr>
          <a:xfrm>
            <a:off x="838080" y="365040"/>
            <a:ext cx="10515240" cy="1325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0"/>
          <p:cNvSpPr txBox="1"/>
          <p:nvPr>
            <p:ph idx="1" type="body"/>
          </p:nvPr>
        </p:nvSpPr>
        <p:spPr>
          <a:xfrm>
            <a:off x="83808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 name="Google Shape;43;p10"/>
          <p:cNvSpPr txBox="1"/>
          <p:nvPr>
            <p:ph idx="2" type="body"/>
          </p:nvPr>
        </p:nvSpPr>
        <p:spPr>
          <a:xfrm>
            <a:off x="6226200" y="1825560"/>
            <a:ext cx="513108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4" name="Google Shape;44;p10"/>
          <p:cNvSpPr txBox="1"/>
          <p:nvPr>
            <p:ph idx="3" type="body"/>
          </p:nvPr>
        </p:nvSpPr>
        <p:spPr>
          <a:xfrm>
            <a:off x="838080" y="4098240"/>
            <a:ext cx="10515240" cy="20750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3.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523880" y="1122480"/>
            <a:ext cx="9143640" cy="238716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 name="Google Shape;11;p1"/>
          <p:cNvSpPr txBox="1"/>
          <p:nvPr>
            <p:ph idx="10" type="dt"/>
          </p:nvPr>
        </p:nvSpPr>
        <p:spPr>
          <a:xfrm>
            <a:off x="838080" y="6356520"/>
            <a:ext cx="2742840" cy="3646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2" name="Google Shape;12;p1"/>
          <p:cNvSpPr txBox="1"/>
          <p:nvPr>
            <p:ph idx="11" type="ftr"/>
          </p:nvPr>
        </p:nvSpPr>
        <p:spPr>
          <a:xfrm>
            <a:off x="4038480" y="6356520"/>
            <a:ext cx="4114440" cy="3646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3" name="Google Shape;13;p1"/>
          <p:cNvSpPr txBox="1"/>
          <p:nvPr>
            <p:ph idx="12" type="sldNum"/>
          </p:nvPr>
        </p:nvSpPr>
        <p:spPr>
          <a:xfrm>
            <a:off x="8610480" y="6356520"/>
            <a:ext cx="2742840" cy="36468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1pPr>
            <a:lvl2pPr indent="0" lvl="1"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2pPr>
            <a:lvl3pPr indent="0" lvl="2"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3pPr>
            <a:lvl4pPr indent="0" lvl="3"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4pPr>
            <a:lvl5pPr indent="0" lvl="4"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5pPr>
            <a:lvl6pPr indent="0" lvl="5"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6pPr>
            <a:lvl7pPr indent="0" lvl="6"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7pPr>
            <a:lvl8pPr indent="0" lvl="7"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8pPr>
            <a:lvl9pPr indent="0" lvl="8"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9pPr>
          </a:lstStyle>
          <a:p>
            <a:pPr indent="0" lvl="0" marL="0" rtl="0" algn="r">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
        <p:nvSpPr>
          <p:cNvPr id="14" name="Google Shape;14;p1"/>
          <p:cNvSpPr txBox="1"/>
          <p:nvPr>
            <p:ph idx="1" type="body"/>
          </p:nvPr>
        </p:nvSpPr>
        <p:spPr>
          <a:xfrm>
            <a:off x="609480" y="1604520"/>
            <a:ext cx="10972440" cy="397728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3" name="Shape 63"/>
        <p:cNvGrpSpPr/>
        <p:nvPr/>
      </p:nvGrpSpPr>
      <p:grpSpPr>
        <a:xfrm>
          <a:off x="0" y="0"/>
          <a:ext cx="0" cy="0"/>
          <a:chOff x="0" y="0"/>
          <a:chExt cx="0" cy="0"/>
        </a:xfrm>
      </p:grpSpPr>
      <p:sp>
        <p:nvSpPr>
          <p:cNvPr id="64" name="Google Shape;64;p14"/>
          <p:cNvSpPr txBox="1"/>
          <p:nvPr>
            <p:ph type="title"/>
          </p:nvPr>
        </p:nvSpPr>
        <p:spPr>
          <a:xfrm>
            <a:off x="838080" y="365040"/>
            <a:ext cx="10515240" cy="132516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5" name="Google Shape;65;p14"/>
          <p:cNvSpPr txBox="1"/>
          <p:nvPr>
            <p:ph idx="1" type="body"/>
          </p:nvPr>
        </p:nvSpPr>
        <p:spPr>
          <a:xfrm>
            <a:off x="838080" y="1825560"/>
            <a:ext cx="10515240" cy="435096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66" name="Google Shape;66;p14"/>
          <p:cNvSpPr txBox="1"/>
          <p:nvPr>
            <p:ph idx="10" type="dt"/>
          </p:nvPr>
        </p:nvSpPr>
        <p:spPr>
          <a:xfrm>
            <a:off x="838080" y="6356520"/>
            <a:ext cx="2742840" cy="3646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7" name="Google Shape;67;p14"/>
          <p:cNvSpPr txBox="1"/>
          <p:nvPr>
            <p:ph idx="11" type="ftr"/>
          </p:nvPr>
        </p:nvSpPr>
        <p:spPr>
          <a:xfrm>
            <a:off x="4038480" y="6356520"/>
            <a:ext cx="4114440" cy="3646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8" name="Google Shape;68;p14"/>
          <p:cNvSpPr txBox="1"/>
          <p:nvPr>
            <p:ph idx="12" type="sldNum"/>
          </p:nvPr>
        </p:nvSpPr>
        <p:spPr>
          <a:xfrm>
            <a:off x="8610480" y="6356520"/>
            <a:ext cx="2742840" cy="36468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1pPr>
            <a:lvl2pPr indent="0" lvl="1"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2pPr>
            <a:lvl3pPr indent="0" lvl="2"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3pPr>
            <a:lvl4pPr indent="0" lvl="3"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4pPr>
            <a:lvl5pPr indent="0" lvl="4"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5pPr>
            <a:lvl6pPr indent="0" lvl="5"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6pPr>
            <a:lvl7pPr indent="0" lvl="6"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7pPr>
            <a:lvl8pPr indent="0" lvl="7"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8pPr>
            <a:lvl9pPr indent="0" lvl="8" marL="0" marR="0" rtl="0" algn="r">
              <a:lnSpc>
                <a:spcPct val="100000"/>
              </a:lnSpc>
              <a:spcBef>
                <a:spcPts val="0"/>
              </a:spcBef>
              <a:buNone/>
              <a:defRPr b="0" i="0" sz="1200" u="none" cap="none" strike="noStrike">
                <a:solidFill>
                  <a:srgbClr val="8B8B8B"/>
                </a:solidFill>
                <a:latin typeface="Malgun Gothic"/>
                <a:ea typeface="Malgun Gothic"/>
                <a:cs typeface="Malgun Gothic"/>
                <a:sym typeface="Malgun Gothic"/>
              </a:defRPr>
            </a:lvl9pPr>
          </a:lstStyle>
          <a:p>
            <a:pPr indent="0" lvl="0" marL="0" rtl="0" algn="r">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4.png"/><Relationship Id="rId10" Type="http://schemas.openxmlformats.org/officeDocument/2006/relationships/image" Target="../media/image5.jp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jpg"/><Relationship Id="rId9" Type="http://schemas.openxmlformats.org/officeDocument/2006/relationships/image" Target="../media/image7.png"/><Relationship Id="rId5" Type="http://schemas.openxmlformats.org/officeDocument/2006/relationships/image" Target="../media/image15.png"/><Relationship Id="rId6" Type="http://schemas.openxmlformats.org/officeDocument/2006/relationships/image" Target="../media/image8.jpg"/><Relationship Id="rId7" Type="http://schemas.openxmlformats.org/officeDocument/2006/relationships/image" Target="../media/image6.png"/><Relationship Id="rId8"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30.png"/><Relationship Id="rId4" Type="http://schemas.openxmlformats.org/officeDocument/2006/relationships/image" Target="../media/image50.png"/><Relationship Id="rId5" Type="http://schemas.openxmlformats.org/officeDocument/2006/relationships/image" Target="../media/image5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30.png"/><Relationship Id="rId4" Type="http://schemas.openxmlformats.org/officeDocument/2006/relationships/image" Target="../media/image33.png"/><Relationship Id="rId5" Type="http://schemas.openxmlformats.org/officeDocument/2006/relationships/hyperlink" Target="http://apollo.auto/" TargetMode="External"/><Relationship Id="rId6" Type="http://schemas.openxmlformats.org/officeDocument/2006/relationships/image" Target="../media/image3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30.png"/><Relationship Id="rId4" Type="http://schemas.openxmlformats.org/officeDocument/2006/relationships/image" Target="../media/image44.png"/><Relationship Id="rId5" Type="http://schemas.openxmlformats.org/officeDocument/2006/relationships/image" Target="../media/image4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30.png"/><Relationship Id="rId4" Type="http://schemas.openxmlformats.org/officeDocument/2006/relationships/image" Target="../media/image37.png"/><Relationship Id="rId5" Type="http://schemas.openxmlformats.org/officeDocument/2006/relationships/image" Target="../media/image4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30.png"/><Relationship Id="rId4" Type="http://schemas.openxmlformats.org/officeDocument/2006/relationships/image" Target="../media/image42.png"/><Relationship Id="rId5" Type="http://schemas.openxmlformats.org/officeDocument/2006/relationships/image" Target="../media/image47.png"/><Relationship Id="rId6" Type="http://schemas.openxmlformats.org/officeDocument/2006/relationships/image" Target="../media/image3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30.png"/><Relationship Id="rId4" Type="http://schemas.openxmlformats.org/officeDocument/2006/relationships/image" Target="../media/image41.png"/><Relationship Id="rId5" Type="http://schemas.openxmlformats.org/officeDocument/2006/relationships/image" Target="../media/image38.png"/><Relationship Id="rId6" Type="http://schemas.openxmlformats.org/officeDocument/2006/relationships/image" Target="../media/image3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30.png"/><Relationship Id="rId4" Type="http://schemas.openxmlformats.org/officeDocument/2006/relationships/image" Target="../media/image40.png"/><Relationship Id="rId5" Type="http://schemas.openxmlformats.org/officeDocument/2006/relationships/image" Target="../media/image34.png"/><Relationship Id="rId6" Type="http://schemas.openxmlformats.org/officeDocument/2006/relationships/image" Target="../media/image3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30.png"/><Relationship Id="rId4" Type="http://schemas.openxmlformats.org/officeDocument/2006/relationships/image" Target="../media/image4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4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4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0.gif"/><Relationship Id="rId5" Type="http://schemas.openxmlformats.org/officeDocument/2006/relationships/image" Target="../media/image14.jpg"/><Relationship Id="rId6"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20.png"/><Relationship Id="rId9" Type="http://schemas.openxmlformats.org/officeDocument/2006/relationships/image" Target="../media/image17.png"/><Relationship Id="rId5" Type="http://schemas.openxmlformats.org/officeDocument/2006/relationships/image" Target="../media/image12.png"/><Relationship Id="rId6" Type="http://schemas.openxmlformats.org/officeDocument/2006/relationships/image" Target="../media/image11.png"/><Relationship Id="rId7" Type="http://schemas.openxmlformats.org/officeDocument/2006/relationships/image" Target="../media/image19.png"/><Relationship Id="rId8"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21.png"/><Relationship Id="rId4" Type="http://schemas.openxmlformats.org/officeDocument/2006/relationships/image" Target="../media/image18.jpg"/><Relationship Id="rId5" Type="http://schemas.openxmlformats.org/officeDocument/2006/relationships/image" Target="../media/image3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1.png"/><Relationship Id="rId4" Type="http://schemas.openxmlformats.org/officeDocument/2006/relationships/image" Target="../media/image23.png"/><Relationship Id="rId5" Type="http://schemas.openxmlformats.org/officeDocument/2006/relationships/image" Target="../media/image49.png"/><Relationship Id="rId6"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6.png"/><Relationship Id="rId4" Type="http://schemas.openxmlformats.org/officeDocument/2006/relationships/image" Target="../media/image24.png"/><Relationship Id="rId5" Type="http://schemas.openxmlformats.org/officeDocument/2006/relationships/image" Target="../media/image29.png"/><Relationship Id="rId6"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27.png"/><Relationship Id="rId4" Type="http://schemas.openxmlformats.org/officeDocument/2006/relationships/image" Target="../media/image35.png"/><Relationship Id="rId5" Type="http://schemas.openxmlformats.org/officeDocument/2006/relationships/image" Target="../media/image25.png"/><Relationship Id="rId6" Type="http://schemas.openxmlformats.org/officeDocument/2006/relationships/image" Target="../media/image3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48.png"/><Relationship Id="rId4" Type="http://schemas.openxmlformats.org/officeDocument/2006/relationships/image" Target="../media/image30.png"/><Relationship Id="rId5"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7"/>
          <p:cNvSpPr/>
          <p:nvPr/>
        </p:nvSpPr>
        <p:spPr>
          <a:xfrm>
            <a:off x="500050" y="526800"/>
            <a:ext cx="9578400" cy="2616000"/>
          </a:xfrm>
          <a:prstGeom prst="rect">
            <a:avLst/>
          </a:prstGeom>
          <a:noFill/>
          <a:ln>
            <a:noFill/>
          </a:ln>
        </p:spPr>
        <p:txBody>
          <a:bodyPr anchorCtr="0" anchor="t" bIns="45000" lIns="90000" spcFirstLastPara="1" rIns="90000" wrap="square" tIns="45000">
            <a:noAutofit/>
          </a:bodyPr>
          <a:lstStyle/>
          <a:p>
            <a:pPr indent="0" lvl="0" marL="0" marR="0" rtl="0" algn="l">
              <a:lnSpc>
                <a:spcPct val="150000"/>
              </a:lnSpc>
              <a:spcBef>
                <a:spcPts val="0"/>
              </a:spcBef>
              <a:spcAft>
                <a:spcPts val="0"/>
              </a:spcAft>
              <a:buNone/>
            </a:pPr>
            <a:r>
              <a:rPr b="1" i="0" lang="en-US" sz="3400" u="none" cap="none" strike="noStrike">
                <a:solidFill>
                  <a:srgbClr val="000000"/>
                </a:solidFill>
              </a:rPr>
              <a:t>Security </a:t>
            </a:r>
            <a:r>
              <a:rPr b="1" lang="en-US" sz="3400"/>
              <a:t>I</a:t>
            </a:r>
            <a:r>
              <a:rPr b="1" i="0" lang="en-US" sz="3400" u="none" cap="none" strike="noStrike">
                <a:solidFill>
                  <a:srgbClr val="000000"/>
                </a:solidFill>
              </a:rPr>
              <a:t>mplications </a:t>
            </a:r>
            <a:endParaRPr b="1" sz="3400"/>
          </a:p>
          <a:p>
            <a:pPr indent="0" lvl="0" marL="0" marR="0" rtl="0" algn="l">
              <a:lnSpc>
                <a:spcPct val="150000"/>
              </a:lnSpc>
              <a:spcBef>
                <a:spcPts val="0"/>
              </a:spcBef>
              <a:spcAft>
                <a:spcPts val="0"/>
              </a:spcAft>
              <a:buNone/>
            </a:pPr>
            <a:r>
              <a:rPr b="1" lang="en-US" sz="3400" u="none" cap="none" strike="noStrike">
                <a:solidFill>
                  <a:srgbClr val="000000"/>
                </a:solidFill>
              </a:rPr>
              <a:t>of</a:t>
            </a:r>
            <a:r>
              <a:rPr b="1" lang="en-US" sz="3400"/>
              <a:t> C</a:t>
            </a:r>
            <a:r>
              <a:rPr b="1" i="0" lang="en-US" sz="3400" u="none" cap="none" strike="noStrike">
                <a:solidFill>
                  <a:srgbClr val="000000"/>
                </a:solidFill>
              </a:rPr>
              <a:t>ompressed </a:t>
            </a:r>
            <a:r>
              <a:rPr b="1" lang="en-US" sz="3400"/>
              <a:t>N</a:t>
            </a:r>
            <a:r>
              <a:rPr b="1" i="0" lang="en-US" sz="3400" u="none" cap="none" strike="noStrike">
                <a:solidFill>
                  <a:srgbClr val="000000"/>
                </a:solidFill>
              </a:rPr>
              <a:t>eural </a:t>
            </a:r>
            <a:r>
              <a:rPr b="1" lang="en-US" sz="3400"/>
              <a:t>N</a:t>
            </a:r>
            <a:r>
              <a:rPr b="1" i="0" lang="en-US" sz="3400" u="none" cap="none" strike="noStrike">
                <a:solidFill>
                  <a:srgbClr val="000000"/>
                </a:solidFill>
              </a:rPr>
              <a:t>etworks </a:t>
            </a:r>
            <a:endParaRPr b="1" i="0" sz="3400" u="none" cap="none" strike="noStrike">
              <a:solidFill>
                <a:srgbClr val="000000"/>
              </a:solidFill>
            </a:endParaRPr>
          </a:p>
          <a:p>
            <a:pPr indent="0" lvl="0" marL="0" marR="0" rtl="0" algn="l">
              <a:lnSpc>
                <a:spcPct val="150000"/>
              </a:lnSpc>
              <a:spcBef>
                <a:spcPts val="0"/>
              </a:spcBef>
              <a:spcAft>
                <a:spcPts val="0"/>
              </a:spcAft>
              <a:buNone/>
            </a:pPr>
            <a:r>
              <a:rPr b="1" lang="en-US" sz="3400" u="none" cap="none" strike="noStrike">
                <a:solidFill>
                  <a:srgbClr val="000000"/>
                </a:solidFill>
              </a:rPr>
              <a:t>for</a:t>
            </a:r>
            <a:r>
              <a:rPr b="1" i="0" lang="en-US" sz="3400" u="none" cap="none" strike="noStrike">
                <a:solidFill>
                  <a:srgbClr val="000000"/>
                </a:solidFill>
              </a:rPr>
              <a:t> </a:t>
            </a:r>
            <a:r>
              <a:rPr b="1" lang="en-US" sz="3400"/>
              <a:t>S</a:t>
            </a:r>
            <a:r>
              <a:rPr b="1" i="0" lang="en-US" sz="3400" u="none" cap="none" strike="noStrike">
                <a:solidFill>
                  <a:srgbClr val="000000"/>
                </a:solidFill>
              </a:rPr>
              <a:t>elf-</a:t>
            </a:r>
            <a:r>
              <a:rPr b="1" lang="en-US" sz="3400"/>
              <a:t>D</a:t>
            </a:r>
            <a:r>
              <a:rPr b="1" i="0" lang="en-US" sz="3400" u="none" cap="none" strike="noStrike">
                <a:solidFill>
                  <a:srgbClr val="000000"/>
                </a:solidFill>
              </a:rPr>
              <a:t>riving </a:t>
            </a:r>
            <a:r>
              <a:rPr b="1" lang="en-US" sz="3400"/>
              <a:t>C</a:t>
            </a:r>
            <a:r>
              <a:rPr b="1" i="0" lang="en-US" sz="3400" u="none" cap="none" strike="noStrike">
                <a:solidFill>
                  <a:srgbClr val="000000"/>
                </a:solidFill>
              </a:rPr>
              <a:t>ars</a:t>
            </a:r>
            <a:endParaRPr i="0" sz="3400" u="none" cap="none" strike="noStrike"/>
          </a:p>
        </p:txBody>
      </p:sp>
      <p:grpSp>
        <p:nvGrpSpPr>
          <p:cNvPr id="123" name="Google Shape;123;p27"/>
          <p:cNvGrpSpPr/>
          <p:nvPr/>
        </p:nvGrpSpPr>
        <p:grpSpPr>
          <a:xfrm>
            <a:off x="612744" y="4349918"/>
            <a:ext cx="2287331" cy="1705197"/>
            <a:chOff x="500040" y="3956400"/>
            <a:chExt cx="2192400" cy="2091240"/>
          </a:xfrm>
        </p:grpSpPr>
        <p:pic>
          <p:nvPicPr>
            <p:cNvPr id="124" name="Google Shape;124;p27"/>
            <p:cNvPicPr preferRelativeResize="0"/>
            <p:nvPr/>
          </p:nvPicPr>
          <p:blipFill rotWithShape="1">
            <a:blip r:embed="rId3">
              <a:alphaModFix/>
            </a:blip>
            <a:srcRect b="0" l="0" r="0" t="0"/>
            <a:stretch/>
          </p:blipFill>
          <p:spPr>
            <a:xfrm>
              <a:off x="929520" y="3956400"/>
              <a:ext cx="1333080" cy="1714320"/>
            </a:xfrm>
            <a:prstGeom prst="rect">
              <a:avLst/>
            </a:prstGeom>
            <a:noFill/>
            <a:ln>
              <a:noFill/>
            </a:ln>
          </p:spPr>
        </p:pic>
        <p:sp>
          <p:nvSpPr>
            <p:cNvPr id="125" name="Google Shape;125;p27"/>
            <p:cNvSpPr/>
            <p:nvPr/>
          </p:nvSpPr>
          <p:spPr>
            <a:xfrm>
              <a:off x="500040" y="5738760"/>
              <a:ext cx="2192400" cy="30888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1800" u="none" cap="none" strike="noStrike">
                  <a:solidFill>
                    <a:srgbClr val="000000"/>
                  </a:solidFill>
                  <a:latin typeface="Calibri"/>
                  <a:ea typeface="Calibri"/>
                  <a:cs typeface="Calibri"/>
                  <a:sym typeface="Calibri"/>
                </a:rPr>
                <a:t>Prof. Sang Woo Jun</a:t>
              </a:r>
              <a:endParaRPr b="0" i="0" sz="1800" u="none" cap="none" strike="noStrike">
                <a:latin typeface="Arial"/>
                <a:ea typeface="Arial"/>
                <a:cs typeface="Arial"/>
                <a:sym typeface="Arial"/>
              </a:endParaRPr>
            </a:p>
          </p:txBody>
        </p:sp>
      </p:grpSp>
      <p:grpSp>
        <p:nvGrpSpPr>
          <p:cNvPr id="126" name="Google Shape;126;p27"/>
          <p:cNvGrpSpPr/>
          <p:nvPr/>
        </p:nvGrpSpPr>
        <p:grpSpPr>
          <a:xfrm>
            <a:off x="2636320" y="4308902"/>
            <a:ext cx="2629127" cy="1783673"/>
            <a:chOff x="2320200" y="3956400"/>
            <a:chExt cx="2530440" cy="2135880"/>
          </a:xfrm>
        </p:grpSpPr>
        <p:pic>
          <p:nvPicPr>
            <p:cNvPr id="127" name="Google Shape;127;p27"/>
            <p:cNvPicPr preferRelativeResize="0"/>
            <p:nvPr/>
          </p:nvPicPr>
          <p:blipFill rotWithShape="1">
            <a:blip r:embed="rId4">
              <a:alphaModFix/>
            </a:blip>
            <a:srcRect b="0" l="0" r="0" t="0"/>
            <a:stretch/>
          </p:blipFill>
          <p:spPr>
            <a:xfrm>
              <a:off x="2919240" y="3956400"/>
              <a:ext cx="1333080" cy="1714320"/>
            </a:xfrm>
            <a:prstGeom prst="rect">
              <a:avLst/>
            </a:prstGeom>
            <a:noFill/>
            <a:ln>
              <a:noFill/>
            </a:ln>
          </p:spPr>
        </p:pic>
        <p:sp>
          <p:nvSpPr>
            <p:cNvPr id="128" name="Google Shape;128;p27"/>
            <p:cNvSpPr/>
            <p:nvPr/>
          </p:nvSpPr>
          <p:spPr>
            <a:xfrm>
              <a:off x="2320200" y="5736240"/>
              <a:ext cx="2530440" cy="35604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1800" u="none" cap="none" strike="noStrike">
                  <a:solidFill>
                    <a:srgbClr val="000000"/>
                  </a:solidFill>
                  <a:latin typeface="Calibri"/>
                  <a:ea typeface="Calibri"/>
                  <a:cs typeface="Calibri"/>
                  <a:sym typeface="Calibri"/>
                </a:rPr>
                <a:t>Prof. Qi Alfred Chen</a:t>
              </a:r>
              <a:endParaRPr b="0" i="0" sz="1800" u="none" cap="none" strike="noStrike">
                <a:latin typeface="Arial"/>
                <a:ea typeface="Arial"/>
                <a:cs typeface="Arial"/>
                <a:sym typeface="Arial"/>
              </a:endParaRPr>
            </a:p>
          </p:txBody>
        </p:sp>
      </p:grpSp>
      <p:grpSp>
        <p:nvGrpSpPr>
          <p:cNvPr id="129" name="Google Shape;129;p27"/>
          <p:cNvGrpSpPr/>
          <p:nvPr/>
        </p:nvGrpSpPr>
        <p:grpSpPr>
          <a:xfrm>
            <a:off x="5266980" y="3965208"/>
            <a:ext cx="1838811" cy="2022659"/>
            <a:chOff x="4753080" y="3509280"/>
            <a:chExt cx="1785600" cy="2459160"/>
          </a:xfrm>
        </p:grpSpPr>
        <p:pic>
          <p:nvPicPr>
            <p:cNvPr id="130" name="Google Shape;130;p27"/>
            <p:cNvPicPr preferRelativeResize="0"/>
            <p:nvPr/>
          </p:nvPicPr>
          <p:blipFill rotWithShape="1">
            <a:blip r:embed="rId5">
              <a:alphaModFix/>
            </a:blip>
            <a:srcRect b="0" l="0" r="0" t="0"/>
            <a:stretch/>
          </p:blipFill>
          <p:spPr>
            <a:xfrm>
              <a:off x="4879080" y="3931200"/>
              <a:ext cx="1533240" cy="1781640"/>
            </a:xfrm>
            <a:prstGeom prst="rect">
              <a:avLst/>
            </a:prstGeom>
            <a:noFill/>
            <a:ln>
              <a:noFill/>
            </a:ln>
          </p:spPr>
        </p:pic>
        <p:pic>
          <p:nvPicPr>
            <p:cNvPr id="131" name="Google Shape;131;p27"/>
            <p:cNvPicPr preferRelativeResize="0"/>
            <p:nvPr/>
          </p:nvPicPr>
          <p:blipFill rotWithShape="1">
            <a:blip r:embed="rId6">
              <a:alphaModFix/>
            </a:blip>
            <a:srcRect b="0" l="0" r="0" t="0"/>
            <a:stretch/>
          </p:blipFill>
          <p:spPr>
            <a:xfrm>
              <a:off x="4979160" y="3509280"/>
              <a:ext cx="1333080" cy="337680"/>
            </a:xfrm>
            <a:prstGeom prst="rect">
              <a:avLst/>
            </a:prstGeom>
            <a:noFill/>
            <a:ln>
              <a:noFill/>
            </a:ln>
          </p:spPr>
        </p:pic>
        <p:sp>
          <p:nvSpPr>
            <p:cNvPr id="132" name="Google Shape;132;p27"/>
            <p:cNvSpPr/>
            <p:nvPr/>
          </p:nvSpPr>
          <p:spPr>
            <a:xfrm>
              <a:off x="4753080" y="5712840"/>
              <a:ext cx="1785600" cy="25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1800" u="none" cap="none" strike="noStrike">
                  <a:solidFill>
                    <a:srgbClr val="000000"/>
                  </a:solidFill>
                  <a:latin typeface="Calibri"/>
                  <a:ea typeface="Calibri"/>
                  <a:cs typeface="Calibri"/>
                  <a:sym typeface="Calibri"/>
                </a:rPr>
                <a:t>Donghak Park</a:t>
              </a:r>
              <a:endParaRPr b="0" i="0" sz="1800" u="none" cap="none" strike="noStrike">
                <a:latin typeface="Arial"/>
                <a:ea typeface="Arial"/>
                <a:cs typeface="Arial"/>
                <a:sym typeface="Arial"/>
              </a:endParaRPr>
            </a:p>
          </p:txBody>
        </p:sp>
      </p:grpSp>
      <p:grpSp>
        <p:nvGrpSpPr>
          <p:cNvPr id="133" name="Google Shape;133;p27"/>
          <p:cNvGrpSpPr/>
          <p:nvPr/>
        </p:nvGrpSpPr>
        <p:grpSpPr>
          <a:xfrm>
            <a:off x="9855073" y="3849340"/>
            <a:ext cx="2013706" cy="2126892"/>
            <a:chOff x="8981280" y="3387240"/>
            <a:chExt cx="1907280" cy="2567160"/>
          </a:xfrm>
        </p:grpSpPr>
        <p:pic>
          <p:nvPicPr>
            <p:cNvPr id="134" name="Google Shape;134;p27"/>
            <p:cNvPicPr preferRelativeResize="0"/>
            <p:nvPr/>
          </p:nvPicPr>
          <p:blipFill rotWithShape="1">
            <a:blip r:embed="rId7">
              <a:alphaModFix/>
            </a:blip>
            <a:srcRect b="0" l="0" r="0" t="0"/>
            <a:stretch/>
          </p:blipFill>
          <p:spPr>
            <a:xfrm>
              <a:off x="9145440" y="3895560"/>
              <a:ext cx="1533240" cy="1781640"/>
            </a:xfrm>
            <a:prstGeom prst="rect">
              <a:avLst/>
            </a:prstGeom>
            <a:noFill/>
            <a:ln>
              <a:noFill/>
            </a:ln>
          </p:spPr>
        </p:pic>
        <p:pic>
          <p:nvPicPr>
            <p:cNvPr id="135" name="Google Shape;135;p27"/>
            <p:cNvPicPr preferRelativeResize="0"/>
            <p:nvPr/>
          </p:nvPicPr>
          <p:blipFill rotWithShape="1">
            <a:blip r:embed="rId8">
              <a:alphaModFix/>
            </a:blip>
            <a:srcRect b="0" l="0" r="0" t="0"/>
            <a:stretch/>
          </p:blipFill>
          <p:spPr>
            <a:xfrm>
              <a:off x="9267840" y="3387240"/>
              <a:ext cx="1288800" cy="495720"/>
            </a:xfrm>
            <a:prstGeom prst="rect">
              <a:avLst/>
            </a:prstGeom>
            <a:noFill/>
            <a:ln>
              <a:noFill/>
            </a:ln>
          </p:spPr>
        </p:pic>
        <p:sp>
          <p:nvSpPr>
            <p:cNvPr id="136" name="Google Shape;136;p27"/>
            <p:cNvSpPr/>
            <p:nvPr/>
          </p:nvSpPr>
          <p:spPr>
            <a:xfrm>
              <a:off x="8981280" y="5698800"/>
              <a:ext cx="1907280" cy="25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1800" u="none" cap="none" strike="noStrike">
                  <a:solidFill>
                    <a:srgbClr val="000000"/>
                  </a:solidFill>
                  <a:latin typeface="Calibri"/>
                  <a:ea typeface="Calibri"/>
                  <a:cs typeface="Calibri"/>
                  <a:sym typeface="Calibri"/>
                </a:rPr>
                <a:t>Donghyeon Choi</a:t>
              </a:r>
              <a:endParaRPr b="0" i="0" sz="1800" u="none" cap="none" strike="noStrike">
                <a:latin typeface="Arial"/>
                <a:ea typeface="Arial"/>
                <a:cs typeface="Arial"/>
                <a:sym typeface="Arial"/>
              </a:endParaRPr>
            </a:p>
          </p:txBody>
        </p:sp>
      </p:grpSp>
      <p:grpSp>
        <p:nvGrpSpPr>
          <p:cNvPr id="137" name="Google Shape;137;p27"/>
          <p:cNvGrpSpPr/>
          <p:nvPr/>
        </p:nvGrpSpPr>
        <p:grpSpPr>
          <a:xfrm>
            <a:off x="7723230" y="3926968"/>
            <a:ext cx="1606376" cy="2048848"/>
            <a:chOff x="7039440" y="3444120"/>
            <a:chExt cx="1533240" cy="2509920"/>
          </a:xfrm>
        </p:grpSpPr>
        <p:pic>
          <p:nvPicPr>
            <p:cNvPr id="138" name="Google Shape;138;p27"/>
            <p:cNvPicPr preferRelativeResize="0"/>
            <p:nvPr/>
          </p:nvPicPr>
          <p:blipFill rotWithShape="1">
            <a:blip r:embed="rId9">
              <a:alphaModFix/>
            </a:blip>
            <a:srcRect b="0" l="0" r="0" t="0"/>
            <a:stretch/>
          </p:blipFill>
          <p:spPr>
            <a:xfrm>
              <a:off x="7039440" y="3912480"/>
              <a:ext cx="1533240" cy="1788840"/>
            </a:xfrm>
            <a:prstGeom prst="rect">
              <a:avLst/>
            </a:prstGeom>
            <a:noFill/>
            <a:ln>
              <a:noFill/>
            </a:ln>
          </p:spPr>
        </p:pic>
        <p:pic>
          <p:nvPicPr>
            <p:cNvPr id="139" name="Google Shape;139;p27"/>
            <p:cNvPicPr preferRelativeResize="0"/>
            <p:nvPr/>
          </p:nvPicPr>
          <p:blipFill rotWithShape="1">
            <a:blip r:embed="rId10">
              <a:alphaModFix/>
            </a:blip>
            <a:srcRect b="0" l="0" r="0" t="0"/>
            <a:stretch/>
          </p:blipFill>
          <p:spPr>
            <a:xfrm>
              <a:off x="7096320" y="3444120"/>
              <a:ext cx="1419480" cy="438480"/>
            </a:xfrm>
            <a:prstGeom prst="rect">
              <a:avLst/>
            </a:prstGeom>
            <a:noFill/>
            <a:ln>
              <a:noFill/>
            </a:ln>
          </p:spPr>
        </p:pic>
        <p:sp>
          <p:nvSpPr>
            <p:cNvPr id="140" name="Google Shape;140;p27"/>
            <p:cNvSpPr/>
            <p:nvPr/>
          </p:nvSpPr>
          <p:spPr>
            <a:xfrm>
              <a:off x="7065000" y="5698440"/>
              <a:ext cx="1482120" cy="25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1800" u="none" cap="none" strike="noStrike">
                  <a:solidFill>
                    <a:srgbClr val="000000"/>
                  </a:solidFill>
                  <a:latin typeface="Calibri"/>
                  <a:ea typeface="Calibri"/>
                  <a:cs typeface="Calibri"/>
                  <a:sym typeface="Calibri"/>
                </a:rPr>
                <a:t>Woolim Cho</a:t>
              </a:r>
              <a:endParaRPr b="0" i="0" sz="1800" u="none" cap="none" strike="noStrike">
                <a:latin typeface="Arial"/>
                <a:ea typeface="Arial"/>
                <a:cs typeface="Arial"/>
                <a:sym typeface="Arial"/>
              </a:endParaRPr>
            </a:p>
          </p:txBody>
        </p:sp>
      </p:grpSp>
      <p:pic>
        <p:nvPicPr>
          <p:cNvPr id="141" name="Google Shape;141;p27"/>
          <p:cNvPicPr preferRelativeResize="0"/>
          <p:nvPr/>
        </p:nvPicPr>
        <p:blipFill rotWithShape="1">
          <a:blip r:embed="rId11">
            <a:alphaModFix/>
          </a:blip>
          <a:srcRect b="0" l="0" r="0" t="0"/>
          <a:stretch/>
        </p:blipFill>
        <p:spPr>
          <a:xfrm>
            <a:off x="10198440" y="6241680"/>
            <a:ext cx="1785601" cy="458280"/>
          </a:xfrm>
          <a:prstGeom prst="rect">
            <a:avLst/>
          </a:prstGeom>
          <a:noFill/>
          <a:ln>
            <a:noFill/>
          </a:ln>
        </p:spPr>
      </p:pic>
      <p:sp>
        <p:nvSpPr>
          <p:cNvPr id="142" name="Google Shape;142;p27"/>
          <p:cNvSpPr/>
          <p:nvPr/>
        </p:nvSpPr>
        <p:spPr>
          <a:xfrm>
            <a:off x="-111240" y="6790320"/>
            <a:ext cx="12363841" cy="15408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 name="Google Shape;143;p27"/>
          <p:cNvCxnSpPr/>
          <p:nvPr/>
        </p:nvCxnSpPr>
        <p:spPr>
          <a:xfrm>
            <a:off x="500050" y="2884325"/>
            <a:ext cx="81840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6"/>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ZFP - Quantization</a:t>
            </a:r>
            <a:endParaRPr b="0" i="0" sz="3600" u="none" cap="none" strike="noStrike">
              <a:latin typeface="Arial"/>
              <a:ea typeface="Arial"/>
              <a:cs typeface="Arial"/>
              <a:sym typeface="Arial"/>
            </a:endParaRPr>
          </a:p>
        </p:txBody>
      </p:sp>
      <p:pic>
        <p:nvPicPr>
          <p:cNvPr id="268" name="Google Shape;268;p36"/>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269" name="Google Shape;269;p36"/>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0" name="Google Shape;270;p36"/>
          <p:cNvPicPr preferRelativeResize="0"/>
          <p:nvPr/>
        </p:nvPicPr>
        <p:blipFill>
          <a:blip r:embed="rId4">
            <a:alphaModFix/>
          </a:blip>
          <a:stretch>
            <a:fillRect/>
          </a:stretch>
        </p:blipFill>
        <p:spPr>
          <a:xfrm>
            <a:off x="336500" y="1543175"/>
            <a:ext cx="8409596" cy="1862175"/>
          </a:xfrm>
          <a:prstGeom prst="rect">
            <a:avLst/>
          </a:prstGeom>
          <a:noFill/>
          <a:ln>
            <a:noFill/>
          </a:ln>
        </p:spPr>
      </p:pic>
      <p:pic>
        <p:nvPicPr>
          <p:cNvPr id="271" name="Google Shape;271;p36"/>
          <p:cNvPicPr preferRelativeResize="0"/>
          <p:nvPr/>
        </p:nvPicPr>
        <p:blipFill>
          <a:blip r:embed="rId5">
            <a:alphaModFix/>
          </a:blip>
          <a:stretch>
            <a:fillRect/>
          </a:stretch>
        </p:blipFill>
        <p:spPr>
          <a:xfrm>
            <a:off x="284650" y="3668550"/>
            <a:ext cx="8461450" cy="1862175"/>
          </a:xfrm>
          <a:prstGeom prst="rect">
            <a:avLst/>
          </a:prstGeom>
          <a:noFill/>
          <a:ln>
            <a:noFill/>
          </a:ln>
        </p:spPr>
      </p:pic>
      <p:sp>
        <p:nvSpPr>
          <p:cNvPr id="272" name="Google Shape;272;p36"/>
          <p:cNvSpPr txBox="1"/>
          <p:nvPr/>
        </p:nvSpPr>
        <p:spPr>
          <a:xfrm>
            <a:off x="9251400" y="994175"/>
            <a:ext cx="2356500" cy="94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6"/>
          <p:cNvSpPr txBox="1"/>
          <p:nvPr/>
        </p:nvSpPr>
        <p:spPr>
          <a:xfrm>
            <a:off x="9150125" y="1238375"/>
            <a:ext cx="2719800" cy="8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t>Weight Clipping</a:t>
            </a:r>
            <a:endParaRPr b="1" sz="2400"/>
          </a:p>
        </p:txBody>
      </p:sp>
      <p:sp>
        <p:nvSpPr>
          <p:cNvPr id="274" name="Google Shape;274;p36"/>
          <p:cNvSpPr txBox="1"/>
          <p:nvPr/>
        </p:nvSpPr>
        <p:spPr>
          <a:xfrm>
            <a:off x="9186950" y="1831875"/>
            <a:ext cx="2595900" cy="69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w = min(1.0, max(-1.0, w))</a:t>
            </a:r>
            <a:endParaRPr/>
          </a:p>
        </p:txBody>
      </p:sp>
      <p:sp>
        <p:nvSpPr>
          <p:cNvPr id="275" name="Google Shape;275;p36"/>
          <p:cNvSpPr txBox="1"/>
          <p:nvPr/>
        </p:nvSpPr>
        <p:spPr>
          <a:xfrm>
            <a:off x="9175200" y="2912475"/>
            <a:ext cx="2402700" cy="84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400"/>
              <a:t>Floating Point</a:t>
            </a:r>
            <a:endParaRPr b="1" sz="2400"/>
          </a:p>
        </p:txBody>
      </p:sp>
      <p:sp>
        <p:nvSpPr>
          <p:cNvPr id="276" name="Google Shape;276;p36"/>
          <p:cNvSpPr/>
          <p:nvPr/>
        </p:nvSpPr>
        <p:spPr>
          <a:xfrm>
            <a:off x="9093375" y="3535875"/>
            <a:ext cx="609000" cy="34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Sign</a:t>
            </a:r>
            <a:endParaRPr/>
          </a:p>
        </p:txBody>
      </p:sp>
      <p:sp>
        <p:nvSpPr>
          <p:cNvPr id="277" name="Google Shape;277;p36"/>
          <p:cNvSpPr/>
          <p:nvPr/>
        </p:nvSpPr>
        <p:spPr>
          <a:xfrm>
            <a:off x="9674775" y="3535875"/>
            <a:ext cx="810000" cy="34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Exp</a:t>
            </a:r>
            <a:endParaRPr/>
          </a:p>
        </p:txBody>
      </p:sp>
      <p:sp>
        <p:nvSpPr>
          <p:cNvPr id="278" name="Google Shape;278;p36"/>
          <p:cNvSpPr/>
          <p:nvPr/>
        </p:nvSpPr>
        <p:spPr>
          <a:xfrm>
            <a:off x="10484775" y="3535875"/>
            <a:ext cx="1298100" cy="34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Mantissa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37"/>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Apollo</a:t>
            </a:r>
            <a:endParaRPr b="0" i="0" sz="3600" u="none" cap="none" strike="noStrike">
              <a:latin typeface="Arial"/>
              <a:ea typeface="Arial"/>
              <a:cs typeface="Arial"/>
              <a:sym typeface="Arial"/>
            </a:endParaRPr>
          </a:p>
        </p:txBody>
      </p:sp>
      <p:pic>
        <p:nvPicPr>
          <p:cNvPr id="285" name="Google Shape;285;p37"/>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286" name="Google Shape;286;p37"/>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7" name="Google Shape;287;p37"/>
          <p:cNvPicPr preferRelativeResize="0"/>
          <p:nvPr/>
        </p:nvPicPr>
        <p:blipFill rotWithShape="1">
          <a:blip r:embed="rId4">
            <a:alphaModFix/>
          </a:blip>
          <a:srcRect b="0" l="0" r="0" t="0"/>
          <a:stretch/>
        </p:blipFill>
        <p:spPr>
          <a:xfrm>
            <a:off x="590187" y="1430149"/>
            <a:ext cx="5278975" cy="3834651"/>
          </a:xfrm>
          <a:prstGeom prst="rect">
            <a:avLst/>
          </a:prstGeom>
          <a:noFill/>
          <a:ln>
            <a:noFill/>
          </a:ln>
        </p:spPr>
      </p:pic>
      <p:sp>
        <p:nvSpPr>
          <p:cNvPr id="288" name="Google Shape;288;p37"/>
          <p:cNvSpPr txBox="1"/>
          <p:nvPr/>
        </p:nvSpPr>
        <p:spPr>
          <a:xfrm>
            <a:off x="713650" y="5400550"/>
            <a:ext cx="9364800" cy="1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rgbClr val="0366D6"/>
                </a:solidFill>
                <a:highlight>
                  <a:schemeClr val="lt1"/>
                </a:highlight>
                <a:uFill>
                  <a:noFill/>
                </a:uFill>
                <a:hlinkClick r:id="rId5"/>
              </a:rPr>
              <a:t>Apollo</a:t>
            </a:r>
            <a:r>
              <a:rPr lang="en-US" sz="2400">
                <a:solidFill>
                  <a:srgbClr val="24292E"/>
                </a:solidFill>
                <a:highlight>
                  <a:schemeClr val="lt1"/>
                </a:highlight>
              </a:rPr>
              <a:t> is a high performance, flexible architecture which accelerates the development, testing, and deployment of Autonomous Vehicles.</a:t>
            </a:r>
            <a:endParaRPr sz="2400">
              <a:latin typeface="Malgun Gothic"/>
              <a:ea typeface="Malgun Gothic"/>
              <a:cs typeface="Malgun Gothic"/>
              <a:sym typeface="Malgun Gothic"/>
            </a:endParaRPr>
          </a:p>
        </p:txBody>
      </p:sp>
      <p:pic>
        <p:nvPicPr>
          <p:cNvPr id="289" name="Google Shape;289;p37"/>
          <p:cNvPicPr preferRelativeResize="0"/>
          <p:nvPr/>
        </p:nvPicPr>
        <p:blipFill>
          <a:blip r:embed="rId6">
            <a:alphaModFix/>
          </a:blip>
          <a:stretch>
            <a:fillRect/>
          </a:stretch>
        </p:blipFill>
        <p:spPr>
          <a:xfrm>
            <a:off x="6017100" y="1430150"/>
            <a:ext cx="5767226" cy="3834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38"/>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Simulator</a:t>
            </a:r>
            <a:endParaRPr b="0" i="0" sz="3600" u="none" cap="none" strike="noStrike">
              <a:latin typeface="Arial"/>
              <a:ea typeface="Arial"/>
              <a:cs typeface="Arial"/>
              <a:sym typeface="Arial"/>
            </a:endParaRPr>
          </a:p>
        </p:txBody>
      </p:sp>
      <p:pic>
        <p:nvPicPr>
          <p:cNvPr id="296" name="Google Shape;296;p38"/>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297" name="Google Shape;297;p38"/>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8" name="Google Shape;298;p38"/>
          <p:cNvPicPr preferRelativeResize="0"/>
          <p:nvPr/>
        </p:nvPicPr>
        <p:blipFill>
          <a:blip r:embed="rId4">
            <a:alphaModFix/>
          </a:blip>
          <a:stretch>
            <a:fillRect/>
          </a:stretch>
        </p:blipFill>
        <p:spPr>
          <a:xfrm>
            <a:off x="647100" y="1806500"/>
            <a:ext cx="5562549" cy="3245000"/>
          </a:xfrm>
          <a:prstGeom prst="rect">
            <a:avLst/>
          </a:prstGeom>
          <a:noFill/>
          <a:ln>
            <a:noFill/>
          </a:ln>
        </p:spPr>
      </p:pic>
      <p:pic>
        <p:nvPicPr>
          <p:cNvPr id="299" name="Google Shape;299;p38"/>
          <p:cNvPicPr preferRelativeResize="0"/>
          <p:nvPr/>
        </p:nvPicPr>
        <p:blipFill>
          <a:blip r:embed="rId5">
            <a:alphaModFix/>
          </a:blip>
          <a:stretch>
            <a:fillRect/>
          </a:stretch>
        </p:blipFill>
        <p:spPr>
          <a:xfrm>
            <a:off x="5885175" y="1806500"/>
            <a:ext cx="5677550" cy="3245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39"/>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Experiment</a:t>
            </a:r>
            <a:endParaRPr b="0" i="0" sz="3600" u="none" cap="none" strike="noStrike">
              <a:latin typeface="Arial"/>
              <a:ea typeface="Arial"/>
              <a:cs typeface="Arial"/>
              <a:sym typeface="Arial"/>
            </a:endParaRPr>
          </a:p>
        </p:txBody>
      </p:sp>
      <p:pic>
        <p:nvPicPr>
          <p:cNvPr id="306" name="Google Shape;306;p39"/>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307" name="Google Shape;307;p39"/>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9"/>
          <p:cNvSpPr/>
          <p:nvPr/>
        </p:nvSpPr>
        <p:spPr>
          <a:xfrm>
            <a:off x="2663567" y="1088783"/>
            <a:ext cx="1850400" cy="1850400"/>
          </a:xfrm>
          <a:prstGeom prst="ellipse">
            <a:avLst/>
          </a:prstGeom>
          <a:solidFill>
            <a:schemeClr val="accent2"/>
          </a:solidFill>
          <a:ln cap="flat" cmpd="sng" w="12700">
            <a:solidFill>
              <a:srgbClr val="AC5B2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lgun Gothic"/>
              <a:ea typeface="Malgun Gothic"/>
              <a:cs typeface="Malgun Gothic"/>
              <a:sym typeface="Malgun Gothic"/>
            </a:endParaRPr>
          </a:p>
        </p:txBody>
      </p:sp>
      <p:sp>
        <p:nvSpPr>
          <p:cNvPr id="309" name="Google Shape;309;p39"/>
          <p:cNvSpPr/>
          <p:nvPr/>
        </p:nvSpPr>
        <p:spPr>
          <a:xfrm>
            <a:off x="7478488" y="1044953"/>
            <a:ext cx="1850400" cy="1850400"/>
          </a:xfrm>
          <a:prstGeom prst="ellipse">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lgun Gothic"/>
              <a:ea typeface="Malgun Gothic"/>
              <a:cs typeface="Malgun Gothic"/>
              <a:sym typeface="Malgun Gothic"/>
            </a:endParaRPr>
          </a:p>
        </p:txBody>
      </p:sp>
      <p:sp>
        <p:nvSpPr>
          <p:cNvPr id="310" name="Google Shape;310;p39"/>
          <p:cNvSpPr txBox="1"/>
          <p:nvPr/>
        </p:nvSpPr>
        <p:spPr>
          <a:xfrm>
            <a:off x="3020471" y="1800189"/>
            <a:ext cx="11367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000">
                <a:solidFill>
                  <a:schemeClr val="dk1"/>
                </a:solidFill>
                <a:latin typeface="Malgun Gothic"/>
                <a:ea typeface="Malgun Gothic"/>
                <a:cs typeface="Malgun Gothic"/>
                <a:sym typeface="Malgun Gothic"/>
              </a:rPr>
              <a:t>Pruning</a:t>
            </a:r>
            <a:endParaRPr sz="2000">
              <a:solidFill>
                <a:schemeClr val="dk1"/>
              </a:solidFill>
              <a:latin typeface="Malgun Gothic"/>
              <a:ea typeface="Malgun Gothic"/>
              <a:cs typeface="Malgun Gothic"/>
              <a:sym typeface="Malgun Gothic"/>
            </a:endParaRPr>
          </a:p>
        </p:txBody>
      </p:sp>
      <p:sp>
        <p:nvSpPr>
          <p:cNvPr id="311" name="Google Shape;311;p39"/>
          <p:cNvSpPr txBox="1"/>
          <p:nvPr/>
        </p:nvSpPr>
        <p:spPr>
          <a:xfrm>
            <a:off x="7620435" y="1815578"/>
            <a:ext cx="15666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Malgun Gothic"/>
                <a:ea typeface="Malgun Gothic"/>
                <a:cs typeface="Malgun Gothic"/>
                <a:sym typeface="Malgun Gothic"/>
              </a:rPr>
              <a:t>Quantization</a:t>
            </a:r>
            <a:endParaRPr sz="1800">
              <a:solidFill>
                <a:schemeClr val="dk1"/>
              </a:solidFill>
              <a:latin typeface="Malgun Gothic"/>
              <a:ea typeface="Malgun Gothic"/>
              <a:cs typeface="Malgun Gothic"/>
              <a:sym typeface="Malgun Gothic"/>
            </a:endParaRPr>
          </a:p>
        </p:txBody>
      </p:sp>
      <p:sp>
        <p:nvSpPr>
          <p:cNvPr descr="https://files.slack.com/files-pri/TG5EF80G6-FMH891X0W/image.png" id="312" name="Google Shape;312;p39"/>
          <p:cNvSpPr/>
          <p:nvPr/>
        </p:nvSpPr>
        <p:spPr>
          <a:xfrm>
            <a:off x="5943600" y="3276600"/>
            <a:ext cx="3991200" cy="399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lgun Gothic"/>
              <a:ea typeface="Malgun Gothic"/>
              <a:cs typeface="Malgun Gothic"/>
              <a:sym typeface="Malgun Gothic"/>
            </a:endParaRPr>
          </a:p>
        </p:txBody>
      </p:sp>
      <p:pic>
        <p:nvPicPr>
          <p:cNvPr id="313" name="Google Shape;313;p39"/>
          <p:cNvPicPr preferRelativeResize="0"/>
          <p:nvPr/>
        </p:nvPicPr>
        <p:blipFill rotWithShape="1">
          <a:blip r:embed="rId4">
            <a:alphaModFix/>
          </a:blip>
          <a:srcRect b="0" l="0" r="0" t="0"/>
          <a:stretch/>
        </p:blipFill>
        <p:spPr>
          <a:xfrm>
            <a:off x="6324602" y="3015795"/>
            <a:ext cx="4723821" cy="3312881"/>
          </a:xfrm>
          <a:prstGeom prst="rect">
            <a:avLst/>
          </a:prstGeom>
          <a:noFill/>
          <a:ln>
            <a:noFill/>
          </a:ln>
        </p:spPr>
      </p:pic>
      <p:pic>
        <p:nvPicPr>
          <p:cNvPr id="314" name="Google Shape;314;p39"/>
          <p:cNvPicPr preferRelativeResize="0"/>
          <p:nvPr/>
        </p:nvPicPr>
        <p:blipFill rotWithShape="1">
          <a:blip r:embed="rId5">
            <a:alphaModFix/>
          </a:blip>
          <a:srcRect b="0" l="0" r="0" t="0"/>
          <a:stretch/>
        </p:blipFill>
        <p:spPr>
          <a:xfrm>
            <a:off x="1003682" y="3015795"/>
            <a:ext cx="4863719" cy="331288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pic>
        <p:nvPicPr>
          <p:cNvPr id="320" name="Google Shape;320;p40"/>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321" name="Google Shape;321;p40"/>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descr="https://files.slack.com/files-pri/TG5EF80G6-FMH891X0W/image.png" id="322" name="Google Shape;322;p40"/>
          <p:cNvSpPr/>
          <p:nvPr/>
        </p:nvSpPr>
        <p:spPr>
          <a:xfrm>
            <a:off x="5943600" y="3276600"/>
            <a:ext cx="3991200" cy="399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lgun Gothic"/>
              <a:ea typeface="Malgun Gothic"/>
              <a:cs typeface="Malgun Gothic"/>
              <a:sym typeface="Malgun Gothic"/>
            </a:endParaRPr>
          </a:p>
        </p:txBody>
      </p:sp>
      <p:pic>
        <p:nvPicPr>
          <p:cNvPr id="323" name="Google Shape;323;p40"/>
          <p:cNvPicPr preferRelativeResize="0"/>
          <p:nvPr/>
        </p:nvPicPr>
        <p:blipFill>
          <a:blip r:embed="rId4">
            <a:alphaModFix/>
          </a:blip>
          <a:stretch>
            <a:fillRect/>
          </a:stretch>
        </p:blipFill>
        <p:spPr>
          <a:xfrm>
            <a:off x="2996325" y="771213"/>
            <a:ext cx="7668701" cy="4770350"/>
          </a:xfrm>
          <a:prstGeom prst="rect">
            <a:avLst/>
          </a:prstGeom>
          <a:noFill/>
          <a:ln>
            <a:noFill/>
          </a:ln>
        </p:spPr>
      </p:pic>
      <p:pic>
        <p:nvPicPr>
          <p:cNvPr id="324" name="Google Shape;324;p40"/>
          <p:cNvPicPr preferRelativeResize="0"/>
          <p:nvPr/>
        </p:nvPicPr>
        <p:blipFill rotWithShape="1">
          <a:blip r:embed="rId5">
            <a:alphaModFix/>
          </a:blip>
          <a:srcRect b="0" l="0" r="0" t="0"/>
          <a:stretch/>
        </p:blipFill>
        <p:spPr>
          <a:xfrm>
            <a:off x="2698500" y="2288638"/>
            <a:ext cx="1553875" cy="2164336"/>
          </a:xfrm>
          <a:prstGeom prst="rect">
            <a:avLst/>
          </a:prstGeom>
          <a:noFill/>
          <a:ln>
            <a:noFill/>
          </a:ln>
        </p:spPr>
      </p:pic>
      <p:pic>
        <p:nvPicPr>
          <p:cNvPr id="325" name="Google Shape;325;p40"/>
          <p:cNvPicPr preferRelativeResize="0"/>
          <p:nvPr/>
        </p:nvPicPr>
        <p:blipFill rotWithShape="1">
          <a:blip r:embed="rId6">
            <a:alphaModFix/>
          </a:blip>
          <a:srcRect b="0" l="0" r="0" t="0"/>
          <a:stretch/>
        </p:blipFill>
        <p:spPr>
          <a:xfrm>
            <a:off x="1011024" y="2293252"/>
            <a:ext cx="1553875" cy="2155100"/>
          </a:xfrm>
          <a:prstGeom prst="rect">
            <a:avLst/>
          </a:prstGeom>
          <a:noFill/>
          <a:ln>
            <a:noFill/>
          </a:ln>
        </p:spPr>
      </p:pic>
      <p:sp>
        <p:nvSpPr>
          <p:cNvPr id="326" name="Google Shape;326;p40"/>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rtl="0" algn="l">
              <a:spcBef>
                <a:spcPts val="0"/>
              </a:spcBef>
              <a:spcAft>
                <a:spcPts val="0"/>
              </a:spcAft>
              <a:buClr>
                <a:schemeClr val="dk1"/>
              </a:buClr>
              <a:buFont typeface="Arial"/>
              <a:buNone/>
            </a:pPr>
            <a:r>
              <a:rPr b="1" lang="en-US" sz="3600">
                <a:solidFill>
                  <a:schemeClr val="dk1"/>
                </a:solidFill>
              </a:rPr>
              <a:t>Experiment - abstract</a:t>
            </a:r>
            <a:endParaRPr sz="3600">
              <a:solidFill>
                <a:schemeClr val="dk1"/>
              </a:solidFill>
            </a:endParaRPr>
          </a:p>
          <a:p>
            <a:pPr indent="0" lvl="0" marL="0" marR="0" rtl="0" algn="l">
              <a:lnSpc>
                <a:spcPct val="100000"/>
              </a:lnSpc>
              <a:spcBef>
                <a:spcPts val="0"/>
              </a:spcBef>
              <a:spcAft>
                <a:spcPts val="0"/>
              </a:spcAft>
              <a:buNone/>
            </a:pPr>
            <a:r>
              <a:t/>
            </a:r>
            <a:endParaRPr b="1" sz="3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41"/>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rtl="0" algn="l">
              <a:spcBef>
                <a:spcPts val="0"/>
              </a:spcBef>
              <a:spcAft>
                <a:spcPts val="0"/>
              </a:spcAft>
              <a:buClr>
                <a:schemeClr val="dk1"/>
              </a:buClr>
              <a:buFont typeface="Arial"/>
              <a:buNone/>
            </a:pPr>
            <a:r>
              <a:rPr b="1" lang="en-US" sz="3600">
                <a:solidFill>
                  <a:schemeClr val="dk1"/>
                </a:solidFill>
              </a:rPr>
              <a:t>Experiment - Pruning</a:t>
            </a:r>
            <a:endParaRPr sz="3600">
              <a:solidFill>
                <a:schemeClr val="dk1"/>
              </a:solidFill>
            </a:endParaRPr>
          </a:p>
          <a:p>
            <a:pPr indent="0" lvl="0" marL="0" marR="0" rtl="0" algn="l">
              <a:lnSpc>
                <a:spcPct val="100000"/>
              </a:lnSpc>
              <a:spcBef>
                <a:spcPts val="0"/>
              </a:spcBef>
              <a:spcAft>
                <a:spcPts val="0"/>
              </a:spcAft>
              <a:buNone/>
            </a:pPr>
            <a:r>
              <a:t/>
            </a:r>
            <a:endParaRPr b="1" sz="3600"/>
          </a:p>
        </p:txBody>
      </p:sp>
      <p:pic>
        <p:nvPicPr>
          <p:cNvPr id="333" name="Google Shape;333;p41"/>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334" name="Google Shape;334;p41"/>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descr="https://files.slack.com/files-pri/TG5EF80G6-FMH891X0W/image.png" id="335" name="Google Shape;335;p41"/>
          <p:cNvSpPr/>
          <p:nvPr/>
        </p:nvSpPr>
        <p:spPr>
          <a:xfrm>
            <a:off x="5933375" y="3521875"/>
            <a:ext cx="3991200" cy="399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lgun Gothic"/>
              <a:ea typeface="Malgun Gothic"/>
              <a:cs typeface="Malgun Gothic"/>
              <a:sym typeface="Malgun Gothic"/>
            </a:endParaRPr>
          </a:p>
        </p:txBody>
      </p:sp>
      <p:pic>
        <p:nvPicPr>
          <p:cNvPr id="336" name="Google Shape;336;p41"/>
          <p:cNvPicPr preferRelativeResize="0"/>
          <p:nvPr/>
        </p:nvPicPr>
        <p:blipFill rotWithShape="1">
          <a:blip r:embed="rId4">
            <a:alphaModFix/>
          </a:blip>
          <a:srcRect b="0" l="0" r="0" t="0"/>
          <a:stretch/>
        </p:blipFill>
        <p:spPr>
          <a:xfrm>
            <a:off x="683761" y="2014296"/>
            <a:ext cx="3991231" cy="2718595"/>
          </a:xfrm>
          <a:prstGeom prst="rect">
            <a:avLst/>
          </a:prstGeom>
          <a:noFill/>
          <a:ln>
            <a:noFill/>
          </a:ln>
        </p:spPr>
      </p:pic>
      <p:pic>
        <p:nvPicPr>
          <p:cNvPr id="337" name="Google Shape;337;p41"/>
          <p:cNvPicPr preferRelativeResize="0"/>
          <p:nvPr/>
        </p:nvPicPr>
        <p:blipFill rotWithShape="1">
          <a:blip r:embed="rId5">
            <a:alphaModFix/>
          </a:blip>
          <a:srcRect b="0" l="0" r="0" t="0"/>
          <a:stretch/>
        </p:blipFill>
        <p:spPr>
          <a:xfrm>
            <a:off x="6180510" y="1420144"/>
            <a:ext cx="4216500" cy="3991200"/>
          </a:xfrm>
          <a:prstGeom prst="rect">
            <a:avLst/>
          </a:prstGeom>
          <a:noFill/>
          <a:ln>
            <a:noFill/>
          </a:ln>
        </p:spPr>
      </p:pic>
      <p:pic>
        <p:nvPicPr>
          <p:cNvPr descr="물음표" id="338" name="Google Shape;338;p41"/>
          <p:cNvPicPr preferRelativeResize="0"/>
          <p:nvPr/>
        </p:nvPicPr>
        <p:blipFill rotWithShape="1">
          <a:blip r:embed="rId6">
            <a:alphaModFix/>
          </a:blip>
          <a:srcRect b="0" l="0" r="0" t="0"/>
          <a:stretch/>
        </p:blipFill>
        <p:spPr>
          <a:xfrm>
            <a:off x="7061272" y="2146155"/>
            <a:ext cx="2454876" cy="2454876"/>
          </a:xfrm>
          <a:prstGeom prst="rect">
            <a:avLst/>
          </a:prstGeom>
          <a:noFill/>
          <a:ln>
            <a:noFill/>
          </a:ln>
        </p:spPr>
      </p:pic>
      <p:sp>
        <p:nvSpPr>
          <p:cNvPr id="339" name="Google Shape;339;p41"/>
          <p:cNvSpPr txBox="1"/>
          <p:nvPr/>
        </p:nvSpPr>
        <p:spPr>
          <a:xfrm>
            <a:off x="10171742" y="4642546"/>
            <a:ext cx="17142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Malgun Gothic"/>
                <a:ea typeface="Malgun Gothic"/>
                <a:cs typeface="Malgun Gothic"/>
                <a:sym typeface="Malgun Gothic"/>
              </a:rPr>
              <a:t>(Threshold)</a:t>
            </a:r>
            <a:endParaRPr sz="1800">
              <a:solidFill>
                <a:schemeClr val="dk1"/>
              </a:solidFill>
              <a:latin typeface="Malgun Gothic"/>
              <a:ea typeface="Malgun Gothic"/>
              <a:cs typeface="Malgun Gothic"/>
              <a:sym typeface="Malgun Gothic"/>
            </a:endParaRPr>
          </a:p>
        </p:txBody>
      </p:sp>
      <p:sp>
        <p:nvSpPr>
          <p:cNvPr id="340" name="Google Shape;340;p41"/>
          <p:cNvSpPr txBox="1"/>
          <p:nvPr/>
        </p:nvSpPr>
        <p:spPr>
          <a:xfrm>
            <a:off x="6037900" y="1790575"/>
            <a:ext cx="294900" cy="173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solidFill>
                  <a:schemeClr val="dk1"/>
                </a:solidFill>
                <a:highlight>
                  <a:srgbClr val="FDFDFD"/>
                </a:highlight>
                <a:latin typeface="Microsoft Yahei"/>
                <a:ea typeface="Microsoft Yahei"/>
                <a:cs typeface="Microsoft Yahei"/>
                <a:sym typeface="Microsoft Yahei"/>
              </a:rPr>
              <a:t>Accuracy</a:t>
            </a:r>
            <a:endParaRPr>
              <a:solidFill>
                <a:schemeClr val="dk1"/>
              </a:solidFill>
              <a:highlight>
                <a:srgbClr val="FDFDFD"/>
              </a:highlight>
              <a:latin typeface="Microsoft Yahei"/>
              <a:ea typeface="Microsoft Yahei"/>
              <a:cs typeface="Microsoft Yahei"/>
              <a:sym typeface="Microsoft Yahei"/>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42"/>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rtl="0" algn="l">
              <a:spcBef>
                <a:spcPts val="0"/>
              </a:spcBef>
              <a:spcAft>
                <a:spcPts val="0"/>
              </a:spcAft>
              <a:buClr>
                <a:schemeClr val="dk1"/>
              </a:buClr>
              <a:buFont typeface="Arial"/>
              <a:buNone/>
            </a:pPr>
            <a:r>
              <a:rPr b="1" lang="en-US" sz="3600">
                <a:solidFill>
                  <a:schemeClr val="dk1"/>
                </a:solidFill>
              </a:rPr>
              <a:t>Experiment - Quantization</a:t>
            </a:r>
            <a:endParaRPr sz="3600">
              <a:solidFill>
                <a:schemeClr val="dk1"/>
              </a:solidFill>
            </a:endParaRPr>
          </a:p>
          <a:p>
            <a:pPr indent="0" lvl="0" marL="0" marR="0" rtl="0" algn="l">
              <a:lnSpc>
                <a:spcPct val="100000"/>
              </a:lnSpc>
              <a:spcBef>
                <a:spcPts val="0"/>
              </a:spcBef>
              <a:spcAft>
                <a:spcPts val="0"/>
              </a:spcAft>
              <a:buNone/>
            </a:pPr>
            <a:r>
              <a:t/>
            </a:r>
            <a:endParaRPr b="1" sz="3600"/>
          </a:p>
        </p:txBody>
      </p:sp>
      <p:pic>
        <p:nvPicPr>
          <p:cNvPr id="347" name="Google Shape;347;p42"/>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348" name="Google Shape;348;p42"/>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descr="https://files.slack.com/files-pri/TG5EF80G6-FMH891X0W/image.png" id="349" name="Google Shape;349;p42"/>
          <p:cNvSpPr/>
          <p:nvPr/>
        </p:nvSpPr>
        <p:spPr>
          <a:xfrm>
            <a:off x="5964025" y="3542325"/>
            <a:ext cx="3991200" cy="399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lgun Gothic"/>
              <a:ea typeface="Malgun Gothic"/>
              <a:cs typeface="Malgun Gothic"/>
              <a:sym typeface="Malgun Gothic"/>
            </a:endParaRPr>
          </a:p>
        </p:txBody>
      </p:sp>
      <p:pic>
        <p:nvPicPr>
          <p:cNvPr id="350" name="Google Shape;350;p42"/>
          <p:cNvPicPr preferRelativeResize="0"/>
          <p:nvPr/>
        </p:nvPicPr>
        <p:blipFill rotWithShape="1">
          <a:blip r:embed="rId4">
            <a:alphaModFix/>
          </a:blip>
          <a:srcRect b="0" l="0" r="0" t="0"/>
          <a:stretch/>
        </p:blipFill>
        <p:spPr>
          <a:xfrm>
            <a:off x="6211160" y="1440594"/>
            <a:ext cx="4216500" cy="3991200"/>
          </a:xfrm>
          <a:prstGeom prst="rect">
            <a:avLst/>
          </a:prstGeom>
          <a:noFill/>
          <a:ln>
            <a:noFill/>
          </a:ln>
        </p:spPr>
      </p:pic>
      <p:pic>
        <p:nvPicPr>
          <p:cNvPr descr="물음표" id="351" name="Google Shape;351;p42"/>
          <p:cNvPicPr preferRelativeResize="0"/>
          <p:nvPr/>
        </p:nvPicPr>
        <p:blipFill rotWithShape="1">
          <a:blip r:embed="rId5">
            <a:alphaModFix/>
          </a:blip>
          <a:srcRect b="0" l="0" r="0" t="0"/>
          <a:stretch/>
        </p:blipFill>
        <p:spPr>
          <a:xfrm>
            <a:off x="7091922" y="2166605"/>
            <a:ext cx="2454876" cy="2454876"/>
          </a:xfrm>
          <a:prstGeom prst="rect">
            <a:avLst/>
          </a:prstGeom>
          <a:noFill/>
          <a:ln>
            <a:noFill/>
          </a:ln>
        </p:spPr>
      </p:pic>
      <p:pic>
        <p:nvPicPr>
          <p:cNvPr id="352" name="Google Shape;352;p42"/>
          <p:cNvPicPr preferRelativeResize="0"/>
          <p:nvPr/>
        </p:nvPicPr>
        <p:blipFill rotWithShape="1">
          <a:blip r:embed="rId6">
            <a:alphaModFix/>
          </a:blip>
          <a:srcRect b="0" l="0" r="0" t="0"/>
          <a:stretch/>
        </p:blipFill>
        <p:spPr>
          <a:xfrm>
            <a:off x="831746" y="1779769"/>
            <a:ext cx="4723821" cy="3312881"/>
          </a:xfrm>
          <a:prstGeom prst="rect">
            <a:avLst/>
          </a:prstGeom>
          <a:noFill/>
          <a:ln>
            <a:noFill/>
          </a:ln>
        </p:spPr>
      </p:pic>
      <p:sp>
        <p:nvSpPr>
          <p:cNvPr id="353" name="Google Shape;353;p42"/>
          <p:cNvSpPr txBox="1"/>
          <p:nvPr/>
        </p:nvSpPr>
        <p:spPr>
          <a:xfrm>
            <a:off x="10202392" y="4662996"/>
            <a:ext cx="17142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Malgun Gothic"/>
                <a:ea typeface="Malgun Gothic"/>
                <a:cs typeface="Malgun Gothic"/>
                <a:sym typeface="Malgun Gothic"/>
              </a:rPr>
              <a:t>(weight bit)</a:t>
            </a:r>
            <a:endParaRPr sz="1800">
              <a:solidFill>
                <a:schemeClr val="dk1"/>
              </a:solidFill>
              <a:latin typeface="Malgun Gothic"/>
              <a:ea typeface="Malgun Gothic"/>
              <a:cs typeface="Malgun Gothic"/>
              <a:sym typeface="Malgun Gothic"/>
            </a:endParaRPr>
          </a:p>
        </p:txBody>
      </p:sp>
      <p:sp>
        <p:nvSpPr>
          <p:cNvPr id="354" name="Google Shape;354;p42"/>
          <p:cNvSpPr txBox="1"/>
          <p:nvPr/>
        </p:nvSpPr>
        <p:spPr>
          <a:xfrm>
            <a:off x="6068550" y="1811025"/>
            <a:ext cx="294900" cy="173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US">
                <a:solidFill>
                  <a:schemeClr val="dk1"/>
                </a:solidFill>
                <a:highlight>
                  <a:srgbClr val="FDFDFD"/>
                </a:highlight>
                <a:latin typeface="Microsoft Yahei"/>
                <a:ea typeface="Microsoft Yahei"/>
                <a:cs typeface="Microsoft Yahei"/>
                <a:sym typeface="Microsoft Yahei"/>
              </a:rPr>
              <a:t>Accuracy</a:t>
            </a:r>
            <a:endParaRPr>
              <a:solidFill>
                <a:schemeClr val="dk1"/>
              </a:solidFill>
              <a:highlight>
                <a:srgbClr val="FDFDFD"/>
              </a:highlight>
              <a:latin typeface="Microsoft Yahei"/>
              <a:ea typeface="Microsoft Yahei"/>
              <a:cs typeface="Microsoft Yahei"/>
              <a:sym typeface="Microsoft Yahei"/>
            </a:endParaRPr>
          </a:p>
          <a:p>
            <a:pPr indent="0" lvl="0" marL="0" rtl="0" algn="l">
              <a:lnSpc>
                <a:spcPct val="115000"/>
              </a:lnSpc>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43"/>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rtl="0" algn="l">
              <a:spcBef>
                <a:spcPts val="0"/>
              </a:spcBef>
              <a:spcAft>
                <a:spcPts val="0"/>
              </a:spcAft>
              <a:buClr>
                <a:schemeClr val="dk1"/>
              </a:buClr>
              <a:buFont typeface="Arial"/>
              <a:buNone/>
            </a:pPr>
            <a:r>
              <a:rPr b="1" lang="en-US" sz="3600">
                <a:solidFill>
                  <a:schemeClr val="dk1"/>
                </a:solidFill>
              </a:rPr>
              <a:t>Experiment - Apply</a:t>
            </a:r>
            <a:endParaRPr sz="3600">
              <a:solidFill>
                <a:schemeClr val="dk1"/>
              </a:solidFill>
            </a:endParaRPr>
          </a:p>
          <a:p>
            <a:pPr indent="0" lvl="0" marL="0" marR="0" rtl="0" algn="l">
              <a:lnSpc>
                <a:spcPct val="100000"/>
              </a:lnSpc>
              <a:spcBef>
                <a:spcPts val="0"/>
              </a:spcBef>
              <a:spcAft>
                <a:spcPts val="0"/>
              </a:spcAft>
              <a:buNone/>
            </a:pPr>
            <a:r>
              <a:t/>
            </a:r>
            <a:endParaRPr b="1" sz="3600"/>
          </a:p>
        </p:txBody>
      </p:sp>
      <p:pic>
        <p:nvPicPr>
          <p:cNvPr id="361" name="Google Shape;361;p43"/>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362" name="Google Shape;362;p43"/>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descr="https://files.slack.com/files-pri/TG5EF80G6-FMH891X0W/image.png" id="363" name="Google Shape;363;p43"/>
          <p:cNvSpPr/>
          <p:nvPr/>
        </p:nvSpPr>
        <p:spPr>
          <a:xfrm>
            <a:off x="5943600" y="3276600"/>
            <a:ext cx="3991200" cy="399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lgun Gothic"/>
              <a:ea typeface="Malgun Gothic"/>
              <a:cs typeface="Malgun Gothic"/>
              <a:sym typeface="Malgun Gothic"/>
            </a:endParaRPr>
          </a:p>
        </p:txBody>
      </p:sp>
      <p:pic>
        <p:nvPicPr>
          <p:cNvPr id="364" name="Google Shape;364;p43"/>
          <p:cNvPicPr preferRelativeResize="0"/>
          <p:nvPr/>
        </p:nvPicPr>
        <p:blipFill rotWithShape="1">
          <a:blip r:embed="rId4">
            <a:alphaModFix/>
          </a:blip>
          <a:srcRect b="0" l="0" r="0" t="0"/>
          <a:stretch/>
        </p:blipFill>
        <p:spPr>
          <a:xfrm>
            <a:off x="1218587" y="1381237"/>
            <a:ext cx="9572625" cy="4238625"/>
          </a:xfrm>
          <a:prstGeom prst="rect">
            <a:avLst/>
          </a:prstGeom>
          <a:noFill/>
          <a:ln>
            <a:noFill/>
          </a:ln>
        </p:spPr>
      </p:pic>
      <p:sp>
        <p:nvSpPr>
          <p:cNvPr id="365" name="Google Shape;365;p43"/>
          <p:cNvSpPr/>
          <p:nvPr/>
        </p:nvSpPr>
        <p:spPr>
          <a:xfrm>
            <a:off x="815087" y="4703832"/>
            <a:ext cx="403500" cy="154500"/>
          </a:xfrm>
          <a:prstGeom prst="rightArrow">
            <a:avLst>
              <a:gd fmla="val 50000" name="adj1"/>
              <a:gd fmla="val 50000" name="adj2"/>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lgun Gothic"/>
              <a:ea typeface="Malgun Gothic"/>
              <a:cs typeface="Malgun Gothic"/>
              <a:sym typeface="Malgun Gothic"/>
            </a:endParaRPr>
          </a:p>
        </p:txBody>
      </p:sp>
      <p:sp>
        <p:nvSpPr>
          <p:cNvPr id="366" name="Google Shape;366;p43"/>
          <p:cNvSpPr/>
          <p:nvPr/>
        </p:nvSpPr>
        <p:spPr>
          <a:xfrm>
            <a:off x="815085" y="5053010"/>
            <a:ext cx="403500" cy="154500"/>
          </a:xfrm>
          <a:prstGeom prst="rightArrow">
            <a:avLst>
              <a:gd fmla="val 50000" name="adj1"/>
              <a:gd fmla="val 50000" name="adj2"/>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lgun Gothic"/>
              <a:ea typeface="Malgun Gothic"/>
              <a:cs typeface="Malgun Gothic"/>
              <a:sym typeface="Malgun Gothic"/>
            </a:endParaRPr>
          </a:p>
        </p:txBody>
      </p:sp>
      <p:sp>
        <p:nvSpPr>
          <p:cNvPr id="367" name="Google Shape;367;p43"/>
          <p:cNvSpPr/>
          <p:nvPr/>
        </p:nvSpPr>
        <p:spPr>
          <a:xfrm>
            <a:off x="815086" y="5369568"/>
            <a:ext cx="403500" cy="154500"/>
          </a:xfrm>
          <a:prstGeom prst="rightArrow">
            <a:avLst>
              <a:gd fmla="val 50000" name="adj1"/>
              <a:gd fmla="val 50000" name="adj2"/>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lgun Gothic"/>
              <a:ea typeface="Malgun Gothic"/>
              <a:cs typeface="Malgun Gothic"/>
              <a:sym typeface="Malgun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44"/>
          <p:cNvSpPr/>
          <p:nvPr/>
        </p:nvSpPr>
        <p:spPr>
          <a:xfrm>
            <a:off x="500040" y="527040"/>
            <a:ext cx="957852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0" lang="en-US" sz="3600" u="none" cap="none" strike="noStrike">
                <a:solidFill>
                  <a:srgbClr val="000000"/>
                </a:solidFill>
                <a:latin typeface="Arial"/>
                <a:ea typeface="Arial"/>
                <a:cs typeface="Arial"/>
                <a:sym typeface="Arial"/>
              </a:rPr>
              <a:t>Future work</a:t>
            </a:r>
            <a:endParaRPr b="0" i="0" sz="3600" u="none" cap="none" strike="noStrike">
              <a:latin typeface="Arial"/>
              <a:ea typeface="Arial"/>
              <a:cs typeface="Arial"/>
              <a:sym typeface="Arial"/>
            </a:endParaRPr>
          </a:p>
        </p:txBody>
      </p:sp>
      <p:sp>
        <p:nvSpPr>
          <p:cNvPr id="374" name="Google Shape;374;p44"/>
          <p:cNvSpPr/>
          <p:nvPr/>
        </p:nvSpPr>
        <p:spPr>
          <a:xfrm>
            <a:off x="500040" y="1611720"/>
            <a:ext cx="11345700" cy="4416000"/>
          </a:xfrm>
          <a:prstGeom prst="rect">
            <a:avLst/>
          </a:prstGeom>
          <a:noFill/>
          <a:ln>
            <a:noFill/>
          </a:ln>
        </p:spPr>
        <p:txBody>
          <a:bodyPr anchorCtr="0" anchor="t" bIns="45000" lIns="90000" spcFirstLastPara="1" rIns="90000" wrap="square" tIns="45000">
            <a:noAutofit/>
          </a:bodyPr>
          <a:lstStyle/>
          <a:p>
            <a:pPr indent="-381000" lvl="0" marL="457200" rtl="0" algn="l">
              <a:lnSpc>
                <a:spcPct val="115000"/>
              </a:lnSpc>
              <a:spcBef>
                <a:spcPts val="0"/>
              </a:spcBef>
              <a:spcAft>
                <a:spcPts val="0"/>
              </a:spcAft>
              <a:buSzPts val="2400"/>
              <a:buChar char="-"/>
            </a:pPr>
            <a:r>
              <a:rPr lang="en-US" sz="2400">
                <a:solidFill>
                  <a:schemeClr val="dk1"/>
                </a:solidFill>
                <a:highlight>
                  <a:srgbClr val="FFFFFF"/>
                </a:highlight>
              </a:rPr>
              <a:t>We will complete the graph for the deep learning model compression such as quantization graph and pruning graph and so on.</a:t>
            </a:r>
            <a:endParaRPr sz="2400">
              <a:solidFill>
                <a:schemeClr val="dk1"/>
              </a:solidFill>
              <a:highlight>
                <a:srgbClr val="FFFFFF"/>
              </a:highlight>
            </a:endParaRPr>
          </a:p>
          <a:p>
            <a:pPr indent="0" lvl="0" marL="457200" marR="0" rtl="0" algn="l">
              <a:lnSpc>
                <a:spcPct val="100000"/>
              </a:lnSpc>
              <a:spcBef>
                <a:spcPts val="0"/>
              </a:spcBef>
              <a:spcAft>
                <a:spcPts val="0"/>
              </a:spcAft>
              <a:buNone/>
            </a:pPr>
            <a:r>
              <a:t/>
            </a:r>
            <a:endParaRPr sz="2400"/>
          </a:p>
          <a:p>
            <a:pPr indent="-381000" lvl="0" marL="457200" marR="0" rtl="0" algn="l">
              <a:lnSpc>
                <a:spcPct val="100000"/>
              </a:lnSpc>
              <a:spcBef>
                <a:spcPts val="0"/>
              </a:spcBef>
              <a:spcAft>
                <a:spcPts val="0"/>
              </a:spcAft>
              <a:buSzPts val="2400"/>
              <a:buChar char="-"/>
            </a:pPr>
            <a:r>
              <a:rPr lang="en-US" sz="2400">
                <a:solidFill>
                  <a:schemeClr val="dk1"/>
                </a:solidFill>
                <a:highlight>
                  <a:srgbClr val="FFFFFF"/>
                </a:highlight>
              </a:rPr>
              <a:t>Through the graph, we will find the maximum compression rate to maintain accuracy.</a:t>
            </a:r>
            <a:endParaRPr sz="2400"/>
          </a:p>
        </p:txBody>
      </p:sp>
      <p:pic>
        <p:nvPicPr>
          <p:cNvPr id="375" name="Google Shape;375;p44"/>
          <p:cNvPicPr preferRelativeResize="0"/>
          <p:nvPr/>
        </p:nvPicPr>
        <p:blipFill rotWithShape="1">
          <a:blip r:embed="rId3">
            <a:alphaModFix/>
          </a:blip>
          <a:srcRect b="0" l="0" r="0" t="0"/>
          <a:stretch/>
        </p:blipFill>
        <p:spPr>
          <a:xfrm>
            <a:off x="10198440" y="6241680"/>
            <a:ext cx="1785600" cy="458280"/>
          </a:xfrm>
          <a:prstGeom prst="rect">
            <a:avLst/>
          </a:prstGeom>
          <a:noFill/>
          <a:ln>
            <a:noFill/>
          </a:ln>
        </p:spPr>
      </p:pic>
      <p:sp>
        <p:nvSpPr>
          <p:cNvPr id="376" name="Google Shape;376;p44"/>
          <p:cNvSpPr/>
          <p:nvPr/>
        </p:nvSpPr>
        <p:spPr>
          <a:xfrm>
            <a:off x="-111240" y="6790320"/>
            <a:ext cx="12363841" cy="15408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45"/>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t/>
            </a:r>
            <a:endParaRPr b="0" i="0" sz="3600" u="none" cap="none" strike="noStrike">
              <a:latin typeface="Arial"/>
              <a:ea typeface="Arial"/>
              <a:cs typeface="Arial"/>
              <a:sym typeface="Arial"/>
            </a:endParaRPr>
          </a:p>
        </p:txBody>
      </p:sp>
      <p:sp>
        <p:nvSpPr>
          <p:cNvPr id="383" name="Google Shape;383;p45"/>
          <p:cNvSpPr/>
          <p:nvPr/>
        </p:nvSpPr>
        <p:spPr>
          <a:xfrm>
            <a:off x="0" y="1341363"/>
            <a:ext cx="12192000" cy="4725000"/>
          </a:xfrm>
          <a:prstGeom prst="rect">
            <a:avLst/>
          </a:prstGeom>
          <a:noFill/>
          <a:ln>
            <a:noFill/>
          </a:ln>
        </p:spPr>
        <p:txBody>
          <a:bodyPr anchorCtr="0" anchor="t" bIns="45000" lIns="90000" spcFirstLastPara="1" rIns="90000" wrap="square" tIns="45000">
            <a:noAutofit/>
          </a:bodyPr>
          <a:lstStyle/>
          <a:p>
            <a:pPr indent="0" lvl="0" marL="457200" marR="0" rtl="0" algn="ctr">
              <a:lnSpc>
                <a:spcPct val="100000"/>
              </a:lnSpc>
              <a:spcBef>
                <a:spcPts val="0"/>
              </a:spcBef>
              <a:spcAft>
                <a:spcPts val="0"/>
              </a:spcAft>
              <a:buNone/>
            </a:pPr>
            <a:r>
              <a:rPr b="1" lang="en-US" sz="4500">
                <a:solidFill>
                  <a:srgbClr val="202124"/>
                </a:solidFill>
              </a:rPr>
              <a:t>Thank you!	</a:t>
            </a:r>
            <a:endParaRPr b="1" sz="4500">
              <a:solidFill>
                <a:srgbClr val="202124"/>
              </a:solidFill>
            </a:endParaRPr>
          </a:p>
          <a:p>
            <a:pPr indent="0" lvl="0" marL="457200" marR="0" rtl="0" algn="ctr">
              <a:lnSpc>
                <a:spcPct val="100000"/>
              </a:lnSpc>
              <a:spcBef>
                <a:spcPts val="0"/>
              </a:spcBef>
              <a:spcAft>
                <a:spcPts val="0"/>
              </a:spcAft>
              <a:buNone/>
            </a:pPr>
            <a:r>
              <a:t/>
            </a:r>
            <a:endParaRPr b="1" sz="3200">
              <a:solidFill>
                <a:srgbClr val="202124"/>
              </a:solidFill>
            </a:endParaRPr>
          </a:p>
          <a:p>
            <a:pPr indent="0" lvl="0" marL="457200" marR="0" rtl="0" algn="ctr">
              <a:lnSpc>
                <a:spcPct val="100000"/>
              </a:lnSpc>
              <a:spcBef>
                <a:spcPts val="0"/>
              </a:spcBef>
              <a:spcAft>
                <a:spcPts val="0"/>
              </a:spcAft>
              <a:buNone/>
            </a:pPr>
            <a:r>
              <a:t/>
            </a:r>
            <a:endParaRPr b="1" sz="3200">
              <a:solidFill>
                <a:srgbClr val="202124"/>
              </a:solidFill>
            </a:endParaRPr>
          </a:p>
          <a:p>
            <a:pPr indent="0" lvl="0" marL="457200" marR="0" rtl="0" algn="ctr">
              <a:lnSpc>
                <a:spcPct val="100000"/>
              </a:lnSpc>
              <a:spcBef>
                <a:spcPts val="0"/>
              </a:spcBef>
              <a:spcAft>
                <a:spcPts val="0"/>
              </a:spcAft>
              <a:buNone/>
            </a:pPr>
            <a:r>
              <a:rPr b="1" lang="en-US" sz="8000">
                <a:solidFill>
                  <a:srgbClr val="202124"/>
                </a:solidFill>
              </a:rPr>
              <a:t>Q&amp;A</a:t>
            </a:r>
            <a:endParaRPr b="1" sz="8000">
              <a:solidFill>
                <a:srgbClr val="202124"/>
              </a:solidFill>
            </a:endParaRPr>
          </a:p>
          <a:p>
            <a:pPr indent="0" lvl="0" marL="457200" marR="0" rtl="0" algn="ctr">
              <a:lnSpc>
                <a:spcPct val="100000"/>
              </a:lnSpc>
              <a:spcBef>
                <a:spcPts val="0"/>
              </a:spcBef>
              <a:spcAft>
                <a:spcPts val="0"/>
              </a:spcAft>
              <a:buNone/>
            </a:pPr>
            <a:r>
              <a:t/>
            </a:r>
            <a:endParaRPr b="1" sz="8000">
              <a:solidFill>
                <a:srgbClr val="202124"/>
              </a:solidFill>
            </a:endParaRPr>
          </a:p>
        </p:txBody>
      </p:sp>
      <p:pic>
        <p:nvPicPr>
          <p:cNvPr id="384" name="Google Shape;384;p45"/>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385" name="Google Shape;385;p45"/>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8"/>
          <p:cNvSpPr/>
          <p:nvPr/>
        </p:nvSpPr>
        <p:spPr>
          <a:xfrm>
            <a:off x="500052" y="527050"/>
            <a:ext cx="1108530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0" lang="en-US" sz="3600" u="none" cap="none" strike="noStrike">
                <a:solidFill>
                  <a:srgbClr val="000000"/>
                </a:solidFill>
                <a:latin typeface="Arial"/>
                <a:ea typeface="Arial"/>
                <a:cs typeface="Arial"/>
                <a:sym typeface="Arial"/>
              </a:rPr>
              <a:t>Introduction - </a:t>
            </a:r>
            <a:r>
              <a:rPr b="1" lang="en-US" sz="3600">
                <a:solidFill>
                  <a:schemeClr val="dk1"/>
                </a:solidFill>
              </a:rPr>
              <a:t>Deep Learning, Neural Network</a:t>
            </a:r>
            <a:endParaRPr b="1" sz="3600">
              <a:solidFill>
                <a:schemeClr val="dk1"/>
              </a:solidFill>
            </a:endParaRPr>
          </a:p>
          <a:p>
            <a:pPr indent="0" lvl="0" marL="0" marR="0" rtl="0" algn="l">
              <a:lnSpc>
                <a:spcPct val="100000"/>
              </a:lnSpc>
              <a:spcBef>
                <a:spcPts val="0"/>
              </a:spcBef>
              <a:spcAft>
                <a:spcPts val="0"/>
              </a:spcAft>
              <a:buNone/>
            </a:pPr>
            <a:r>
              <a:rPr b="1" i="0" lang="en-US" sz="3600" u="none" cap="none" strike="noStrike">
                <a:solidFill>
                  <a:srgbClr val="000000"/>
                </a:solidFill>
                <a:latin typeface="Arial"/>
                <a:ea typeface="Arial"/>
                <a:cs typeface="Arial"/>
                <a:sym typeface="Arial"/>
              </a:rPr>
              <a:t> </a:t>
            </a:r>
            <a:endParaRPr b="0" i="0" sz="3600" u="none" cap="none" strike="noStrike">
              <a:latin typeface="Arial"/>
              <a:ea typeface="Arial"/>
              <a:cs typeface="Arial"/>
              <a:sym typeface="Arial"/>
            </a:endParaRPr>
          </a:p>
        </p:txBody>
      </p:sp>
      <p:pic>
        <p:nvPicPr>
          <p:cNvPr id="150" name="Google Shape;150;p28"/>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151" name="Google Shape;151;p28"/>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2" name="Google Shape;152;p28"/>
          <p:cNvPicPr preferRelativeResize="0"/>
          <p:nvPr/>
        </p:nvPicPr>
        <p:blipFill>
          <a:blip r:embed="rId4">
            <a:alphaModFix/>
          </a:blip>
          <a:stretch>
            <a:fillRect/>
          </a:stretch>
        </p:blipFill>
        <p:spPr>
          <a:xfrm>
            <a:off x="500050" y="2088475"/>
            <a:ext cx="6384750" cy="3404500"/>
          </a:xfrm>
          <a:prstGeom prst="rect">
            <a:avLst/>
          </a:prstGeom>
          <a:noFill/>
          <a:ln>
            <a:noFill/>
          </a:ln>
        </p:spPr>
      </p:pic>
      <p:cxnSp>
        <p:nvCxnSpPr>
          <p:cNvPr id="153" name="Google Shape;153;p28"/>
          <p:cNvCxnSpPr/>
          <p:nvPr/>
        </p:nvCxnSpPr>
        <p:spPr>
          <a:xfrm>
            <a:off x="7300025" y="1553775"/>
            <a:ext cx="0" cy="4473900"/>
          </a:xfrm>
          <a:prstGeom prst="straightConnector1">
            <a:avLst/>
          </a:prstGeom>
          <a:noFill/>
          <a:ln cap="flat" cmpd="sng" w="9525">
            <a:solidFill>
              <a:schemeClr val="dk2"/>
            </a:solidFill>
            <a:prstDash val="solid"/>
            <a:round/>
            <a:headEnd len="med" w="med" type="none"/>
            <a:tailEnd len="med" w="med" type="none"/>
          </a:ln>
        </p:spPr>
      </p:cxnSp>
      <p:pic>
        <p:nvPicPr>
          <p:cNvPr id="154" name="Google Shape;154;p28"/>
          <p:cNvPicPr preferRelativeResize="0"/>
          <p:nvPr/>
        </p:nvPicPr>
        <p:blipFill>
          <a:blip r:embed="rId5">
            <a:alphaModFix/>
          </a:blip>
          <a:stretch>
            <a:fillRect/>
          </a:stretch>
        </p:blipFill>
        <p:spPr>
          <a:xfrm>
            <a:off x="7479475" y="1512302"/>
            <a:ext cx="4076700" cy="1676400"/>
          </a:xfrm>
          <a:prstGeom prst="rect">
            <a:avLst/>
          </a:prstGeom>
          <a:noFill/>
          <a:ln>
            <a:noFill/>
          </a:ln>
        </p:spPr>
      </p:pic>
      <p:pic>
        <p:nvPicPr>
          <p:cNvPr id="155" name="Google Shape;155;p28"/>
          <p:cNvPicPr preferRelativeResize="0"/>
          <p:nvPr/>
        </p:nvPicPr>
        <p:blipFill>
          <a:blip r:embed="rId6">
            <a:alphaModFix/>
          </a:blip>
          <a:stretch>
            <a:fillRect/>
          </a:stretch>
        </p:blipFill>
        <p:spPr>
          <a:xfrm>
            <a:off x="7450200" y="3534965"/>
            <a:ext cx="4135260" cy="2706715"/>
          </a:xfrm>
          <a:prstGeom prst="rect">
            <a:avLst/>
          </a:prstGeom>
          <a:noFill/>
          <a:ln>
            <a:noFill/>
          </a:ln>
        </p:spPr>
      </p:pic>
      <p:sp>
        <p:nvSpPr>
          <p:cNvPr id="156" name="Google Shape;156;p28"/>
          <p:cNvSpPr txBox="1"/>
          <p:nvPr/>
        </p:nvSpPr>
        <p:spPr>
          <a:xfrm>
            <a:off x="7450200" y="1312200"/>
            <a:ext cx="39462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Frame Work</a:t>
            </a:r>
            <a:endParaRPr/>
          </a:p>
        </p:txBody>
      </p:sp>
      <p:sp>
        <p:nvSpPr>
          <p:cNvPr id="157" name="Google Shape;157;p28"/>
          <p:cNvSpPr txBox="1"/>
          <p:nvPr/>
        </p:nvSpPr>
        <p:spPr>
          <a:xfrm>
            <a:off x="7450200" y="3247050"/>
            <a:ext cx="39462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Model</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9"/>
          <p:cNvSpPr/>
          <p:nvPr/>
        </p:nvSpPr>
        <p:spPr>
          <a:xfrm>
            <a:off x="500040" y="527040"/>
            <a:ext cx="957852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0" lang="en-US" sz="3600" u="none" cap="none" strike="noStrike">
                <a:solidFill>
                  <a:srgbClr val="000000"/>
                </a:solidFill>
                <a:latin typeface="Arial"/>
                <a:ea typeface="Arial"/>
                <a:cs typeface="Arial"/>
                <a:sym typeface="Arial"/>
              </a:rPr>
              <a:t>Introduction - </a:t>
            </a:r>
            <a:r>
              <a:rPr b="1" lang="en-US" sz="3600"/>
              <a:t>Application</a:t>
            </a:r>
            <a:endParaRPr b="0" i="0" sz="3600" u="none" cap="none" strike="noStrike">
              <a:latin typeface="Arial"/>
              <a:ea typeface="Arial"/>
              <a:cs typeface="Arial"/>
              <a:sym typeface="Arial"/>
            </a:endParaRPr>
          </a:p>
        </p:txBody>
      </p:sp>
      <p:pic>
        <p:nvPicPr>
          <p:cNvPr id="164" name="Google Shape;164;p29"/>
          <p:cNvPicPr preferRelativeResize="0"/>
          <p:nvPr/>
        </p:nvPicPr>
        <p:blipFill rotWithShape="1">
          <a:blip r:embed="rId3">
            <a:alphaModFix/>
          </a:blip>
          <a:srcRect b="0" l="0" r="0" t="0"/>
          <a:stretch/>
        </p:blipFill>
        <p:spPr>
          <a:xfrm>
            <a:off x="10198440" y="6241680"/>
            <a:ext cx="1785600" cy="458280"/>
          </a:xfrm>
          <a:prstGeom prst="rect">
            <a:avLst/>
          </a:prstGeom>
          <a:noFill/>
          <a:ln>
            <a:noFill/>
          </a:ln>
        </p:spPr>
      </p:pic>
      <p:sp>
        <p:nvSpPr>
          <p:cNvPr id="165" name="Google Shape;165;p29"/>
          <p:cNvSpPr/>
          <p:nvPr/>
        </p:nvSpPr>
        <p:spPr>
          <a:xfrm>
            <a:off x="-111240" y="6790320"/>
            <a:ext cx="12363841" cy="15408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6" name="Google Shape;166;p29"/>
          <p:cNvPicPr preferRelativeResize="0"/>
          <p:nvPr/>
        </p:nvPicPr>
        <p:blipFill>
          <a:blip r:embed="rId4">
            <a:alphaModFix/>
          </a:blip>
          <a:stretch>
            <a:fillRect/>
          </a:stretch>
        </p:blipFill>
        <p:spPr>
          <a:xfrm>
            <a:off x="8306025" y="4402625"/>
            <a:ext cx="3504824" cy="1748666"/>
          </a:xfrm>
          <a:prstGeom prst="rect">
            <a:avLst/>
          </a:prstGeom>
          <a:noFill/>
          <a:ln>
            <a:noFill/>
          </a:ln>
        </p:spPr>
      </p:pic>
      <p:pic>
        <p:nvPicPr>
          <p:cNvPr id="167" name="Google Shape;167;p29"/>
          <p:cNvPicPr preferRelativeResize="0"/>
          <p:nvPr/>
        </p:nvPicPr>
        <p:blipFill>
          <a:blip r:embed="rId5">
            <a:alphaModFix/>
          </a:blip>
          <a:stretch>
            <a:fillRect/>
          </a:stretch>
        </p:blipFill>
        <p:spPr>
          <a:xfrm>
            <a:off x="4714875" y="4384298"/>
            <a:ext cx="3090355" cy="1857375"/>
          </a:xfrm>
          <a:prstGeom prst="rect">
            <a:avLst/>
          </a:prstGeom>
          <a:noFill/>
          <a:ln>
            <a:noFill/>
          </a:ln>
        </p:spPr>
      </p:pic>
      <p:pic>
        <p:nvPicPr>
          <p:cNvPr id="168" name="Google Shape;168;p29"/>
          <p:cNvPicPr preferRelativeResize="0"/>
          <p:nvPr/>
        </p:nvPicPr>
        <p:blipFill>
          <a:blip r:embed="rId6">
            <a:alphaModFix/>
          </a:blip>
          <a:stretch>
            <a:fillRect/>
          </a:stretch>
        </p:blipFill>
        <p:spPr>
          <a:xfrm>
            <a:off x="844675" y="4384300"/>
            <a:ext cx="3504826" cy="1857375"/>
          </a:xfrm>
          <a:prstGeom prst="rect">
            <a:avLst/>
          </a:prstGeom>
          <a:noFill/>
          <a:ln>
            <a:noFill/>
          </a:ln>
        </p:spPr>
      </p:pic>
      <p:pic>
        <p:nvPicPr>
          <p:cNvPr id="169" name="Google Shape;169;p29"/>
          <p:cNvPicPr preferRelativeResize="0"/>
          <p:nvPr/>
        </p:nvPicPr>
        <p:blipFill>
          <a:blip r:embed="rId7">
            <a:alphaModFix/>
          </a:blip>
          <a:stretch>
            <a:fillRect/>
          </a:stretch>
        </p:blipFill>
        <p:spPr>
          <a:xfrm>
            <a:off x="4955375" y="1295827"/>
            <a:ext cx="1943100" cy="2638425"/>
          </a:xfrm>
          <a:prstGeom prst="rect">
            <a:avLst/>
          </a:prstGeom>
          <a:noFill/>
          <a:ln>
            <a:noFill/>
          </a:ln>
        </p:spPr>
      </p:pic>
      <p:pic>
        <p:nvPicPr>
          <p:cNvPr id="170" name="Google Shape;170;p29"/>
          <p:cNvPicPr preferRelativeResize="0"/>
          <p:nvPr/>
        </p:nvPicPr>
        <p:blipFill>
          <a:blip r:embed="rId8">
            <a:alphaModFix/>
          </a:blip>
          <a:stretch>
            <a:fillRect/>
          </a:stretch>
        </p:blipFill>
        <p:spPr>
          <a:xfrm>
            <a:off x="2778900" y="1281540"/>
            <a:ext cx="1914525" cy="2667000"/>
          </a:xfrm>
          <a:prstGeom prst="rect">
            <a:avLst/>
          </a:prstGeom>
          <a:noFill/>
          <a:ln>
            <a:noFill/>
          </a:ln>
        </p:spPr>
      </p:pic>
      <p:pic>
        <p:nvPicPr>
          <p:cNvPr id="171" name="Google Shape;171;p29"/>
          <p:cNvPicPr preferRelativeResize="0"/>
          <p:nvPr/>
        </p:nvPicPr>
        <p:blipFill>
          <a:blip r:embed="rId9">
            <a:alphaModFix/>
          </a:blip>
          <a:stretch>
            <a:fillRect/>
          </a:stretch>
        </p:blipFill>
        <p:spPr>
          <a:xfrm>
            <a:off x="6898475" y="1281540"/>
            <a:ext cx="2514600" cy="2667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0"/>
          <p:cNvSpPr/>
          <p:nvPr/>
        </p:nvSpPr>
        <p:spPr>
          <a:xfrm>
            <a:off x="500040" y="527040"/>
            <a:ext cx="957852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Attack Vulnerability</a:t>
            </a:r>
            <a:endParaRPr b="0" i="0" sz="3600" u="none" cap="none" strike="noStrike">
              <a:latin typeface="Arial"/>
              <a:ea typeface="Arial"/>
              <a:cs typeface="Arial"/>
              <a:sym typeface="Arial"/>
            </a:endParaRPr>
          </a:p>
        </p:txBody>
      </p:sp>
      <p:pic>
        <p:nvPicPr>
          <p:cNvPr id="178" name="Google Shape;178;p30"/>
          <p:cNvPicPr preferRelativeResize="0"/>
          <p:nvPr/>
        </p:nvPicPr>
        <p:blipFill rotWithShape="1">
          <a:blip r:embed="rId3">
            <a:alphaModFix/>
          </a:blip>
          <a:srcRect b="0" l="0" r="0" t="0"/>
          <a:stretch/>
        </p:blipFill>
        <p:spPr>
          <a:xfrm>
            <a:off x="10198440" y="6241680"/>
            <a:ext cx="1785600" cy="458280"/>
          </a:xfrm>
          <a:prstGeom prst="rect">
            <a:avLst/>
          </a:prstGeom>
          <a:noFill/>
          <a:ln>
            <a:noFill/>
          </a:ln>
        </p:spPr>
      </p:pic>
      <p:sp>
        <p:nvSpPr>
          <p:cNvPr id="179" name="Google Shape;179;p30"/>
          <p:cNvSpPr/>
          <p:nvPr/>
        </p:nvSpPr>
        <p:spPr>
          <a:xfrm>
            <a:off x="5943600" y="3276720"/>
            <a:ext cx="304560" cy="30456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0"/>
          <p:cNvSpPr/>
          <p:nvPr/>
        </p:nvSpPr>
        <p:spPr>
          <a:xfrm>
            <a:off x="-111240" y="6790320"/>
            <a:ext cx="12363841" cy="15408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1" name="Google Shape;181;p30"/>
          <p:cNvPicPr preferRelativeResize="0"/>
          <p:nvPr/>
        </p:nvPicPr>
        <p:blipFill>
          <a:blip r:embed="rId4">
            <a:alphaModFix/>
          </a:blip>
          <a:stretch>
            <a:fillRect/>
          </a:stretch>
        </p:blipFill>
        <p:spPr>
          <a:xfrm>
            <a:off x="724075" y="1619500"/>
            <a:ext cx="5789564" cy="1939800"/>
          </a:xfrm>
          <a:prstGeom prst="rect">
            <a:avLst/>
          </a:prstGeom>
          <a:noFill/>
          <a:ln>
            <a:noFill/>
          </a:ln>
        </p:spPr>
      </p:pic>
      <p:pic>
        <p:nvPicPr>
          <p:cNvPr id="182" name="Google Shape;182;p30"/>
          <p:cNvPicPr preferRelativeResize="0"/>
          <p:nvPr/>
        </p:nvPicPr>
        <p:blipFill>
          <a:blip r:embed="rId5">
            <a:alphaModFix/>
          </a:blip>
          <a:stretch>
            <a:fillRect/>
          </a:stretch>
        </p:blipFill>
        <p:spPr>
          <a:xfrm>
            <a:off x="1131437" y="4012750"/>
            <a:ext cx="4974851" cy="1859725"/>
          </a:xfrm>
          <a:prstGeom prst="rect">
            <a:avLst/>
          </a:prstGeom>
          <a:noFill/>
          <a:ln>
            <a:noFill/>
          </a:ln>
        </p:spPr>
      </p:pic>
      <p:sp>
        <p:nvSpPr>
          <p:cNvPr id="183" name="Google Shape;183;p30"/>
          <p:cNvSpPr txBox="1"/>
          <p:nvPr/>
        </p:nvSpPr>
        <p:spPr>
          <a:xfrm>
            <a:off x="7988975" y="2459093"/>
            <a:ext cx="3870900" cy="193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200"/>
              <a:t>Vulnerable to</a:t>
            </a:r>
            <a:endParaRPr b="1" sz="2200"/>
          </a:p>
          <a:p>
            <a:pPr indent="0" lvl="0" marL="0" rtl="0" algn="l">
              <a:spcBef>
                <a:spcPts val="0"/>
              </a:spcBef>
              <a:spcAft>
                <a:spcPts val="0"/>
              </a:spcAft>
              <a:buNone/>
            </a:pPr>
            <a:r>
              <a:t/>
            </a:r>
            <a:endParaRPr b="1" sz="2200"/>
          </a:p>
          <a:p>
            <a:pPr indent="0" lvl="0" marL="0" rtl="0" algn="l">
              <a:spcBef>
                <a:spcPts val="0"/>
              </a:spcBef>
              <a:spcAft>
                <a:spcPts val="0"/>
              </a:spcAft>
              <a:buNone/>
            </a:pPr>
            <a:r>
              <a:rPr b="1" lang="en-US" sz="2200"/>
              <a:t>Adversarial Attack </a:t>
            </a:r>
            <a:endParaRPr b="1" sz="2200"/>
          </a:p>
          <a:p>
            <a:pPr indent="0" lvl="0" marL="0" rtl="0" algn="l">
              <a:spcBef>
                <a:spcPts val="0"/>
              </a:spcBef>
              <a:spcAft>
                <a:spcPts val="0"/>
              </a:spcAft>
              <a:buNone/>
            </a:pPr>
            <a:r>
              <a:t/>
            </a:r>
            <a:endParaRPr b="1" sz="2200"/>
          </a:p>
          <a:p>
            <a:pPr indent="0" lvl="0" marL="0" rtl="0" algn="l">
              <a:spcBef>
                <a:spcPts val="0"/>
              </a:spcBef>
              <a:spcAft>
                <a:spcPts val="0"/>
              </a:spcAft>
              <a:buNone/>
            </a:pPr>
            <a:r>
              <a:rPr b="1" lang="en-US" sz="2200"/>
              <a:t>from Malicious Attacker</a:t>
            </a:r>
            <a:endParaRPr b="1" sz="2200"/>
          </a:p>
          <a:p>
            <a:pPr indent="0" lvl="0" marL="0" rtl="0" algn="l">
              <a:spcBef>
                <a:spcPts val="0"/>
              </a:spcBef>
              <a:spcAft>
                <a:spcPts val="0"/>
              </a:spcAft>
              <a:buNone/>
            </a:pPr>
            <a:r>
              <a:t/>
            </a:r>
            <a:endParaRPr b="1" sz="22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cxnSp>
        <p:nvCxnSpPr>
          <p:cNvPr id="184" name="Google Shape;184;p30"/>
          <p:cNvCxnSpPr/>
          <p:nvPr/>
        </p:nvCxnSpPr>
        <p:spPr>
          <a:xfrm>
            <a:off x="7300025" y="1553775"/>
            <a:ext cx="0" cy="44739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1"/>
          <p:cNvSpPr/>
          <p:nvPr/>
        </p:nvSpPr>
        <p:spPr>
          <a:xfrm>
            <a:off x="500052" y="527050"/>
            <a:ext cx="1120320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Energy Efficiency, Memory Efficiency </a:t>
            </a:r>
            <a:endParaRPr b="0" i="0" sz="3600" u="none" cap="none" strike="noStrike">
              <a:latin typeface="Arial"/>
              <a:ea typeface="Arial"/>
              <a:cs typeface="Arial"/>
              <a:sym typeface="Arial"/>
            </a:endParaRPr>
          </a:p>
        </p:txBody>
      </p:sp>
      <p:pic>
        <p:nvPicPr>
          <p:cNvPr id="191" name="Google Shape;191;p31"/>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192" name="Google Shape;192;p31"/>
          <p:cNvSpPr/>
          <p:nvPr/>
        </p:nvSpPr>
        <p:spPr>
          <a:xfrm>
            <a:off x="5943600" y="3276720"/>
            <a:ext cx="304500" cy="30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3" name="Google Shape;193;p31"/>
          <p:cNvPicPr preferRelativeResize="0"/>
          <p:nvPr/>
        </p:nvPicPr>
        <p:blipFill rotWithShape="1">
          <a:blip r:embed="rId4">
            <a:alphaModFix/>
          </a:blip>
          <a:srcRect b="0" l="0" r="0" t="0"/>
          <a:stretch/>
        </p:blipFill>
        <p:spPr>
          <a:xfrm>
            <a:off x="358450" y="1371950"/>
            <a:ext cx="6675026" cy="2370725"/>
          </a:xfrm>
          <a:prstGeom prst="rect">
            <a:avLst/>
          </a:prstGeom>
          <a:noFill/>
          <a:ln>
            <a:noFill/>
          </a:ln>
        </p:spPr>
      </p:pic>
      <p:sp>
        <p:nvSpPr>
          <p:cNvPr id="194" name="Google Shape;194;p31"/>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5" name="Google Shape;195;p31"/>
          <p:cNvPicPr preferRelativeResize="0"/>
          <p:nvPr/>
        </p:nvPicPr>
        <p:blipFill>
          <a:blip r:embed="rId5">
            <a:alphaModFix/>
          </a:blip>
          <a:stretch>
            <a:fillRect/>
          </a:stretch>
        </p:blipFill>
        <p:spPr>
          <a:xfrm>
            <a:off x="135425" y="3819850"/>
            <a:ext cx="6434574" cy="2586650"/>
          </a:xfrm>
          <a:prstGeom prst="rect">
            <a:avLst/>
          </a:prstGeom>
          <a:noFill/>
          <a:ln>
            <a:noFill/>
          </a:ln>
        </p:spPr>
      </p:pic>
      <p:cxnSp>
        <p:nvCxnSpPr>
          <p:cNvPr id="196" name="Google Shape;196;p31"/>
          <p:cNvCxnSpPr/>
          <p:nvPr/>
        </p:nvCxnSpPr>
        <p:spPr>
          <a:xfrm>
            <a:off x="7300025" y="1553775"/>
            <a:ext cx="0" cy="4473900"/>
          </a:xfrm>
          <a:prstGeom prst="straightConnector1">
            <a:avLst/>
          </a:prstGeom>
          <a:noFill/>
          <a:ln cap="flat" cmpd="sng" w="9525">
            <a:solidFill>
              <a:schemeClr val="dk2"/>
            </a:solidFill>
            <a:prstDash val="solid"/>
            <a:round/>
            <a:headEnd len="med" w="med" type="none"/>
            <a:tailEnd len="med" w="med" type="none"/>
          </a:ln>
        </p:spPr>
      </p:cxnSp>
      <p:sp>
        <p:nvSpPr>
          <p:cNvPr id="197" name="Google Shape;197;p31"/>
          <p:cNvSpPr txBox="1"/>
          <p:nvPr/>
        </p:nvSpPr>
        <p:spPr>
          <a:xfrm>
            <a:off x="7939300" y="2508793"/>
            <a:ext cx="3870900" cy="193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200"/>
              <a:t>For proper application</a:t>
            </a:r>
            <a:endParaRPr b="1" sz="2200"/>
          </a:p>
          <a:p>
            <a:pPr indent="0" lvl="0" marL="0" rtl="0" algn="l">
              <a:spcBef>
                <a:spcPts val="0"/>
              </a:spcBef>
              <a:spcAft>
                <a:spcPts val="0"/>
              </a:spcAft>
              <a:buNone/>
            </a:pPr>
            <a:r>
              <a:t/>
            </a:r>
            <a:endParaRPr b="1" sz="2200"/>
          </a:p>
          <a:p>
            <a:pPr indent="0" lvl="0" marL="0" rtl="0" algn="l">
              <a:spcBef>
                <a:spcPts val="0"/>
              </a:spcBef>
              <a:spcAft>
                <a:spcPts val="0"/>
              </a:spcAft>
              <a:buNone/>
            </a:pPr>
            <a:r>
              <a:rPr b="1" lang="en-US" sz="2200"/>
              <a:t>1. </a:t>
            </a:r>
            <a:r>
              <a:rPr b="1" lang="en-US" sz="2200"/>
              <a:t>Reduce Energy usage</a:t>
            </a:r>
            <a:endParaRPr b="1" sz="2200"/>
          </a:p>
          <a:p>
            <a:pPr indent="0" lvl="0" marL="0" rtl="0" algn="l">
              <a:spcBef>
                <a:spcPts val="0"/>
              </a:spcBef>
              <a:spcAft>
                <a:spcPts val="0"/>
              </a:spcAft>
              <a:buNone/>
            </a:pPr>
            <a:r>
              <a:t/>
            </a:r>
            <a:endParaRPr b="1" sz="2200"/>
          </a:p>
          <a:p>
            <a:pPr indent="0" lvl="0" marL="0" rtl="0" algn="l">
              <a:spcBef>
                <a:spcPts val="0"/>
              </a:spcBef>
              <a:spcAft>
                <a:spcPts val="0"/>
              </a:spcAft>
              <a:buNone/>
            </a:pPr>
            <a:r>
              <a:rPr b="1" lang="en-US" sz="2200"/>
              <a:t>2. Compress Model</a:t>
            </a:r>
            <a:endParaRPr b="1" sz="2200"/>
          </a:p>
          <a:p>
            <a:pPr indent="0" lvl="0" marL="0" rtl="0" algn="l">
              <a:spcBef>
                <a:spcPts val="0"/>
              </a:spcBef>
              <a:spcAft>
                <a:spcPts val="0"/>
              </a:spcAft>
              <a:buNone/>
            </a:pPr>
            <a:r>
              <a:t/>
            </a:r>
            <a:endParaRPr b="1" sz="22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98" name="Google Shape;198;p31"/>
          <p:cNvPicPr preferRelativeResize="0"/>
          <p:nvPr/>
        </p:nvPicPr>
        <p:blipFill>
          <a:blip r:embed="rId6">
            <a:alphaModFix/>
          </a:blip>
          <a:stretch>
            <a:fillRect/>
          </a:stretch>
        </p:blipFill>
        <p:spPr>
          <a:xfrm>
            <a:off x="3162575" y="3819850"/>
            <a:ext cx="3870900" cy="2586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2"/>
          <p:cNvSpPr/>
          <p:nvPr/>
        </p:nvSpPr>
        <p:spPr>
          <a:xfrm>
            <a:off x="1947750" y="1591946"/>
            <a:ext cx="8296500" cy="200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2"/>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Our Research Goal</a:t>
            </a:r>
            <a:endParaRPr b="0" i="0" sz="3600" u="none" cap="none" strike="noStrike">
              <a:latin typeface="Arial"/>
              <a:ea typeface="Arial"/>
              <a:cs typeface="Arial"/>
              <a:sym typeface="Arial"/>
            </a:endParaRPr>
          </a:p>
        </p:txBody>
      </p:sp>
      <p:pic>
        <p:nvPicPr>
          <p:cNvPr id="206" name="Google Shape;206;p32"/>
          <p:cNvPicPr preferRelativeResize="0"/>
          <p:nvPr/>
        </p:nvPicPr>
        <p:blipFill rotWithShape="1">
          <a:blip r:embed="rId3">
            <a:alphaModFix/>
          </a:blip>
          <a:srcRect b="0" l="0" r="0" t="0"/>
          <a:stretch/>
        </p:blipFill>
        <p:spPr>
          <a:xfrm>
            <a:off x="10198440" y="6241680"/>
            <a:ext cx="1785601" cy="458280"/>
          </a:xfrm>
          <a:prstGeom prst="rect">
            <a:avLst/>
          </a:prstGeom>
          <a:noFill/>
          <a:ln>
            <a:noFill/>
          </a:ln>
        </p:spPr>
      </p:pic>
      <p:sp>
        <p:nvSpPr>
          <p:cNvPr id="207" name="Google Shape;207;p32"/>
          <p:cNvSpPr/>
          <p:nvPr/>
        </p:nvSpPr>
        <p:spPr>
          <a:xfrm>
            <a:off x="6811200" y="1880570"/>
            <a:ext cx="304500" cy="30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2"/>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2"/>
          <p:cNvSpPr/>
          <p:nvPr/>
        </p:nvSpPr>
        <p:spPr>
          <a:xfrm>
            <a:off x="2537275" y="1979850"/>
            <a:ext cx="1877100" cy="1226400"/>
          </a:xfrm>
          <a:prstGeom prst="roundRect">
            <a:avLst>
              <a:gd fmla="val 16667"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Lower Energy</a:t>
            </a:r>
            <a:endParaRPr sz="1800"/>
          </a:p>
          <a:p>
            <a:pPr indent="0" lvl="0" marL="0" rtl="0" algn="ctr">
              <a:spcBef>
                <a:spcPts val="0"/>
              </a:spcBef>
              <a:spcAft>
                <a:spcPts val="0"/>
              </a:spcAft>
              <a:buNone/>
            </a:pPr>
            <a:r>
              <a:rPr lang="en-US" sz="1800"/>
              <a:t>consumption</a:t>
            </a:r>
            <a:endParaRPr sz="1800"/>
          </a:p>
        </p:txBody>
      </p:sp>
      <p:sp>
        <p:nvSpPr>
          <p:cNvPr id="210" name="Google Shape;210;p32"/>
          <p:cNvSpPr/>
          <p:nvPr/>
        </p:nvSpPr>
        <p:spPr>
          <a:xfrm>
            <a:off x="5100625" y="1979850"/>
            <a:ext cx="1877100" cy="1226400"/>
          </a:xfrm>
          <a:prstGeom prst="roundRect">
            <a:avLst>
              <a:gd fmla="val 16667"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More Robust </a:t>
            </a:r>
            <a:endParaRPr sz="1800"/>
          </a:p>
          <a:p>
            <a:pPr indent="0" lvl="0" marL="0" rtl="0" algn="ctr">
              <a:spcBef>
                <a:spcPts val="0"/>
              </a:spcBef>
              <a:spcAft>
                <a:spcPts val="0"/>
              </a:spcAft>
              <a:buNone/>
            </a:pPr>
            <a:r>
              <a:rPr lang="en-US" sz="1800"/>
              <a:t>from attack</a:t>
            </a:r>
            <a:endParaRPr sz="1800"/>
          </a:p>
        </p:txBody>
      </p:sp>
      <p:sp>
        <p:nvSpPr>
          <p:cNvPr id="211" name="Google Shape;211;p32"/>
          <p:cNvSpPr/>
          <p:nvPr/>
        </p:nvSpPr>
        <p:spPr>
          <a:xfrm>
            <a:off x="7663975" y="1979850"/>
            <a:ext cx="1877100" cy="1226400"/>
          </a:xfrm>
          <a:prstGeom prst="roundRect">
            <a:avLst>
              <a:gd fmla="val 16667"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High performance</a:t>
            </a:r>
            <a:endParaRPr sz="1800"/>
          </a:p>
        </p:txBody>
      </p:sp>
      <p:sp>
        <p:nvSpPr>
          <p:cNvPr id="212" name="Google Shape;212;p32"/>
          <p:cNvSpPr/>
          <p:nvPr/>
        </p:nvSpPr>
        <p:spPr>
          <a:xfrm>
            <a:off x="6727775" y="3721520"/>
            <a:ext cx="304500" cy="30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2"/>
          <p:cNvSpPr/>
          <p:nvPr/>
        </p:nvSpPr>
        <p:spPr>
          <a:xfrm>
            <a:off x="1255600" y="4304763"/>
            <a:ext cx="1877100" cy="12264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Defensive</a:t>
            </a:r>
            <a:endParaRPr sz="1800"/>
          </a:p>
          <a:p>
            <a:pPr indent="0" lvl="0" marL="0" rtl="0" algn="ctr">
              <a:spcBef>
                <a:spcPts val="0"/>
              </a:spcBef>
              <a:spcAft>
                <a:spcPts val="0"/>
              </a:spcAft>
              <a:buNone/>
            </a:pPr>
            <a:r>
              <a:rPr lang="en-US" sz="1800"/>
              <a:t>Quantization</a:t>
            </a:r>
            <a:endParaRPr sz="1800"/>
          </a:p>
        </p:txBody>
      </p:sp>
      <p:sp>
        <p:nvSpPr>
          <p:cNvPr id="214" name="Google Shape;214;p32"/>
          <p:cNvSpPr/>
          <p:nvPr/>
        </p:nvSpPr>
        <p:spPr>
          <a:xfrm>
            <a:off x="3818950" y="4318375"/>
            <a:ext cx="1877100" cy="12264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Pruning</a:t>
            </a:r>
            <a:endParaRPr sz="1800"/>
          </a:p>
        </p:txBody>
      </p:sp>
      <p:sp>
        <p:nvSpPr>
          <p:cNvPr id="215" name="Google Shape;215;p32"/>
          <p:cNvSpPr/>
          <p:nvPr/>
        </p:nvSpPr>
        <p:spPr>
          <a:xfrm>
            <a:off x="6382300" y="4318375"/>
            <a:ext cx="1877100" cy="12264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Zfp</a:t>
            </a:r>
            <a:endParaRPr sz="1800"/>
          </a:p>
        </p:txBody>
      </p:sp>
      <p:sp>
        <p:nvSpPr>
          <p:cNvPr id="216" name="Google Shape;216;p32"/>
          <p:cNvSpPr/>
          <p:nvPr/>
        </p:nvSpPr>
        <p:spPr>
          <a:xfrm rot="-5400000">
            <a:off x="5694925" y="3452575"/>
            <a:ext cx="688500" cy="458400"/>
          </a:xfrm>
          <a:prstGeom prst="rightArrow">
            <a:avLst>
              <a:gd fmla="val 50000" name="adj1"/>
              <a:gd fmla="val 50000" name="adj2"/>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2"/>
          <p:cNvSpPr txBox="1"/>
          <p:nvPr/>
        </p:nvSpPr>
        <p:spPr>
          <a:xfrm>
            <a:off x="2261125" y="1591950"/>
            <a:ext cx="2839500" cy="6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Deep Learning Model</a:t>
            </a:r>
            <a:endParaRPr/>
          </a:p>
        </p:txBody>
      </p:sp>
      <p:sp>
        <p:nvSpPr>
          <p:cNvPr id="218" name="Google Shape;218;p32"/>
          <p:cNvSpPr/>
          <p:nvPr/>
        </p:nvSpPr>
        <p:spPr>
          <a:xfrm>
            <a:off x="8945650" y="4291025"/>
            <a:ext cx="1877100" cy="12264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Adversarial Training</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3"/>
          <p:cNvSpPr/>
          <p:nvPr/>
        </p:nvSpPr>
        <p:spPr>
          <a:xfrm>
            <a:off x="500040" y="527040"/>
            <a:ext cx="957852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Defensive Quantization</a:t>
            </a:r>
            <a:endParaRPr b="0" i="0" sz="3600" u="none" cap="none" strike="noStrike">
              <a:latin typeface="Arial"/>
              <a:ea typeface="Arial"/>
              <a:cs typeface="Arial"/>
              <a:sym typeface="Arial"/>
            </a:endParaRPr>
          </a:p>
        </p:txBody>
      </p:sp>
      <p:sp>
        <p:nvSpPr>
          <p:cNvPr id="225" name="Google Shape;225;p33"/>
          <p:cNvSpPr/>
          <p:nvPr/>
        </p:nvSpPr>
        <p:spPr>
          <a:xfrm>
            <a:off x="500040" y="4305960"/>
            <a:ext cx="3207960" cy="58212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2800" u="none" cap="none" strike="noStrike">
                <a:solidFill>
                  <a:srgbClr val="000000"/>
                </a:solidFill>
                <a:latin typeface="Calibri"/>
                <a:ea typeface="Calibri"/>
                <a:cs typeface="Calibri"/>
                <a:sym typeface="Calibri"/>
              </a:rPr>
              <a:t>Adversarial Training</a:t>
            </a:r>
            <a:endParaRPr b="0" i="0" sz="2800" u="none" cap="none" strike="noStrike">
              <a:latin typeface="Arial"/>
              <a:ea typeface="Arial"/>
              <a:cs typeface="Arial"/>
              <a:sym typeface="Arial"/>
            </a:endParaRPr>
          </a:p>
        </p:txBody>
      </p:sp>
      <p:sp>
        <p:nvSpPr>
          <p:cNvPr id="226" name="Google Shape;226;p33"/>
          <p:cNvSpPr/>
          <p:nvPr/>
        </p:nvSpPr>
        <p:spPr>
          <a:xfrm>
            <a:off x="5665320" y="4943880"/>
            <a:ext cx="5425920" cy="169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3200" u="none" cap="none" strike="noStrike">
                <a:solidFill>
                  <a:srgbClr val="000000"/>
                </a:solidFill>
                <a:latin typeface="Calibri"/>
                <a:ea typeface="Calibri"/>
                <a:cs typeface="Calibri"/>
                <a:sym typeface="Calibri"/>
              </a:rPr>
              <a:t>1.234 =&gt; 1.25 (4byte to 4bit)</a:t>
            </a:r>
            <a:endParaRPr b="0" i="0" sz="3200" u="none" cap="none" strike="noStrike">
              <a:latin typeface="Arial"/>
              <a:ea typeface="Arial"/>
              <a:cs typeface="Arial"/>
              <a:sym typeface="Arial"/>
            </a:endParaRPr>
          </a:p>
        </p:txBody>
      </p:sp>
      <p:pic>
        <p:nvPicPr>
          <p:cNvPr id="227" name="Google Shape;227;p33"/>
          <p:cNvPicPr preferRelativeResize="0"/>
          <p:nvPr/>
        </p:nvPicPr>
        <p:blipFill rotWithShape="1">
          <a:blip r:embed="rId3">
            <a:alphaModFix/>
          </a:blip>
          <a:srcRect b="0" l="0" r="0" t="0"/>
          <a:stretch/>
        </p:blipFill>
        <p:spPr>
          <a:xfrm>
            <a:off x="4422960" y="1931040"/>
            <a:ext cx="6595200" cy="2125800"/>
          </a:xfrm>
          <a:prstGeom prst="rect">
            <a:avLst/>
          </a:prstGeom>
          <a:noFill/>
          <a:ln>
            <a:noFill/>
          </a:ln>
        </p:spPr>
      </p:pic>
      <p:sp>
        <p:nvSpPr>
          <p:cNvPr id="228" name="Google Shape;228;p33"/>
          <p:cNvSpPr/>
          <p:nvPr/>
        </p:nvSpPr>
        <p:spPr>
          <a:xfrm>
            <a:off x="6303240" y="5640840"/>
            <a:ext cx="5680440" cy="58212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(Defensive Quantization,Ji Lin et al, 2019)</a:t>
            </a:r>
            <a:endParaRPr b="0" i="0" sz="2400" u="none" cap="none" strike="noStrike">
              <a:latin typeface="Arial"/>
              <a:ea typeface="Arial"/>
              <a:cs typeface="Arial"/>
              <a:sym typeface="Arial"/>
            </a:endParaRPr>
          </a:p>
        </p:txBody>
      </p:sp>
      <p:sp>
        <p:nvSpPr>
          <p:cNvPr id="229" name="Google Shape;229;p33"/>
          <p:cNvSpPr/>
          <p:nvPr/>
        </p:nvSpPr>
        <p:spPr>
          <a:xfrm>
            <a:off x="5685480" y="4278960"/>
            <a:ext cx="2147040" cy="63612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2800" u="none" cap="none" strike="noStrike">
                <a:solidFill>
                  <a:srgbClr val="000000"/>
                </a:solidFill>
                <a:latin typeface="Calibri"/>
                <a:ea typeface="Calibri"/>
                <a:cs typeface="Calibri"/>
                <a:sym typeface="Calibri"/>
              </a:rPr>
              <a:t>Quantization</a:t>
            </a:r>
            <a:endParaRPr b="0" i="0" sz="2800" u="none" cap="none" strike="noStrike">
              <a:latin typeface="Arial"/>
              <a:ea typeface="Arial"/>
              <a:cs typeface="Arial"/>
              <a:sym typeface="Arial"/>
            </a:endParaRPr>
          </a:p>
        </p:txBody>
      </p:sp>
      <p:pic>
        <p:nvPicPr>
          <p:cNvPr id="230" name="Google Shape;230;p33"/>
          <p:cNvPicPr preferRelativeResize="0"/>
          <p:nvPr/>
        </p:nvPicPr>
        <p:blipFill rotWithShape="1">
          <a:blip r:embed="rId4">
            <a:alphaModFix/>
          </a:blip>
          <a:srcRect b="0" l="0" r="0" t="0"/>
          <a:stretch/>
        </p:blipFill>
        <p:spPr>
          <a:xfrm>
            <a:off x="10198440" y="6241680"/>
            <a:ext cx="1785600" cy="458280"/>
          </a:xfrm>
          <a:prstGeom prst="rect">
            <a:avLst/>
          </a:prstGeom>
          <a:noFill/>
          <a:ln>
            <a:noFill/>
          </a:ln>
        </p:spPr>
      </p:pic>
      <p:sp>
        <p:nvSpPr>
          <p:cNvPr id="231" name="Google Shape;231;p33"/>
          <p:cNvSpPr/>
          <p:nvPr/>
        </p:nvSpPr>
        <p:spPr>
          <a:xfrm>
            <a:off x="500040" y="1244160"/>
            <a:ext cx="3207960" cy="58212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2800" u="none" cap="none" strike="noStrike">
                <a:solidFill>
                  <a:srgbClr val="000000"/>
                </a:solidFill>
                <a:latin typeface="Calibri"/>
                <a:ea typeface="Calibri"/>
                <a:cs typeface="Calibri"/>
                <a:sym typeface="Calibri"/>
              </a:rPr>
              <a:t>Lipschitz Regularizer</a:t>
            </a:r>
            <a:endParaRPr b="0" i="0" sz="2800" u="none" cap="none" strike="noStrike">
              <a:latin typeface="Arial"/>
              <a:ea typeface="Arial"/>
              <a:cs typeface="Arial"/>
              <a:sym typeface="Arial"/>
            </a:endParaRPr>
          </a:p>
        </p:txBody>
      </p:sp>
      <p:sp>
        <p:nvSpPr>
          <p:cNvPr id="232" name="Google Shape;232;p33"/>
          <p:cNvSpPr/>
          <p:nvPr/>
        </p:nvSpPr>
        <p:spPr>
          <a:xfrm>
            <a:off x="-111240" y="6790320"/>
            <a:ext cx="12363841" cy="15408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3" name="Google Shape;233;p33"/>
          <p:cNvPicPr preferRelativeResize="0"/>
          <p:nvPr/>
        </p:nvPicPr>
        <p:blipFill rotWithShape="1">
          <a:blip r:embed="rId5">
            <a:alphaModFix/>
          </a:blip>
          <a:srcRect b="0" l="0" r="0" t="0"/>
          <a:stretch/>
        </p:blipFill>
        <p:spPr>
          <a:xfrm>
            <a:off x="403560" y="1810080"/>
            <a:ext cx="4039560" cy="2495520"/>
          </a:xfrm>
          <a:prstGeom prst="rect">
            <a:avLst/>
          </a:prstGeom>
          <a:noFill/>
          <a:ln>
            <a:noFill/>
          </a:ln>
        </p:spPr>
      </p:pic>
      <p:pic>
        <p:nvPicPr>
          <p:cNvPr id="234" name="Google Shape;234;p33"/>
          <p:cNvPicPr preferRelativeResize="0"/>
          <p:nvPr/>
        </p:nvPicPr>
        <p:blipFill rotWithShape="1">
          <a:blip r:embed="rId6">
            <a:alphaModFix/>
          </a:blip>
          <a:srcRect b="0" l="0" r="0" t="0"/>
          <a:stretch/>
        </p:blipFill>
        <p:spPr>
          <a:xfrm>
            <a:off x="455040" y="4777560"/>
            <a:ext cx="5283000" cy="1985400"/>
          </a:xfrm>
          <a:prstGeom prst="rect">
            <a:avLst/>
          </a:prstGeom>
          <a:noFill/>
          <a:ln>
            <a:noFill/>
          </a:ln>
        </p:spPr>
      </p:pic>
      <p:sp>
        <p:nvSpPr>
          <p:cNvPr id="235" name="Google Shape;235;p33"/>
          <p:cNvSpPr/>
          <p:nvPr/>
        </p:nvSpPr>
        <p:spPr>
          <a:xfrm>
            <a:off x="500040" y="6699960"/>
            <a:ext cx="5073120" cy="63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pic>
        <p:nvPicPr>
          <p:cNvPr id="241" name="Google Shape;241;p34"/>
          <p:cNvPicPr preferRelativeResize="0"/>
          <p:nvPr/>
        </p:nvPicPr>
        <p:blipFill rotWithShape="1">
          <a:blip r:embed="rId3">
            <a:alphaModFix/>
          </a:blip>
          <a:srcRect b="0" l="0" r="0" t="0"/>
          <a:stretch/>
        </p:blipFill>
        <p:spPr>
          <a:xfrm>
            <a:off x="8161200" y="1837440"/>
            <a:ext cx="3733200" cy="3281040"/>
          </a:xfrm>
          <a:prstGeom prst="rect">
            <a:avLst/>
          </a:prstGeom>
          <a:noFill/>
          <a:ln>
            <a:noFill/>
          </a:ln>
        </p:spPr>
      </p:pic>
      <p:pic>
        <p:nvPicPr>
          <p:cNvPr id="242" name="Google Shape;242;p34"/>
          <p:cNvPicPr preferRelativeResize="0"/>
          <p:nvPr/>
        </p:nvPicPr>
        <p:blipFill rotWithShape="1">
          <a:blip r:embed="rId4">
            <a:alphaModFix/>
          </a:blip>
          <a:srcRect b="0" l="0" r="0" t="0"/>
          <a:stretch/>
        </p:blipFill>
        <p:spPr>
          <a:xfrm>
            <a:off x="684720" y="1837440"/>
            <a:ext cx="3418560" cy="3408840"/>
          </a:xfrm>
          <a:prstGeom prst="rect">
            <a:avLst/>
          </a:prstGeom>
          <a:noFill/>
          <a:ln>
            <a:noFill/>
          </a:ln>
        </p:spPr>
      </p:pic>
      <p:sp>
        <p:nvSpPr>
          <p:cNvPr id="243" name="Google Shape;243;p34"/>
          <p:cNvSpPr/>
          <p:nvPr/>
        </p:nvSpPr>
        <p:spPr>
          <a:xfrm>
            <a:off x="1717920" y="5226480"/>
            <a:ext cx="1727640" cy="58212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Original</a:t>
            </a:r>
            <a:endParaRPr b="0" i="0" sz="2400" u="none" cap="none" strike="noStrike">
              <a:latin typeface="Arial"/>
              <a:ea typeface="Arial"/>
              <a:cs typeface="Arial"/>
              <a:sym typeface="Arial"/>
            </a:endParaRPr>
          </a:p>
        </p:txBody>
      </p:sp>
      <p:sp>
        <p:nvSpPr>
          <p:cNvPr id="244" name="Google Shape;244;p34"/>
          <p:cNvSpPr/>
          <p:nvPr/>
        </p:nvSpPr>
        <p:spPr>
          <a:xfrm>
            <a:off x="4492080" y="5190480"/>
            <a:ext cx="3504240" cy="58212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Lipschitz Regularizer</a:t>
            </a:r>
            <a:endParaRPr b="0" i="0" sz="2400" u="none" cap="none" strike="noStrike">
              <a:latin typeface="Arial"/>
              <a:ea typeface="Arial"/>
              <a:cs typeface="Arial"/>
              <a:sym typeface="Arial"/>
            </a:endParaRPr>
          </a:p>
        </p:txBody>
      </p:sp>
      <p:sp>
        <p:nvSpPr>
          <p:cNvPr id="245" name="Google Shape;245;p34"/>
          <p:cNvSpPr/>
          <p:nvPr/>
        </p:nvSpPr>
        <p:spPr>
          <a:xfrm>
            <a:off x="7794720" y="5153040"/>
            <a:ext cx="4012560" cy="76032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Adversarial Training</a:t>
            </a:r>
            <a:endParaRPr b="0" i="0" sz="2400" u="none" cap="none" strike="noStrike">
              <a:latin typeface="Arial"/>
              <a:ea typeface="Arial"/>
              <a:cs typeface="Arial"/>
              <a:sym typeface="Arial"/>
            </a:endParaRPr>
          </a:p>
          <a:p>
            <a:pPr indent="0" lvl="0" marL="0" marR="0" rtl="0" algn="l">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      with Lipschitz Regularizer</a:t>
            </a:r>
            <a:endParaRPr b="0" i="0" sz="2400" u="none" cap="none" strike="noStrike">
              <a:latin typeface="Arial"/>
              <a:ea typeface="Arial"/>
              <a:cs typeface="Arial"/>
              <a:sym typeface="Arial"/>
            </a:endParaRPr>
          </a:p>
        </p:txBody>
      </p:sp>
      <p:pic>
        <p:nvPicPr>
          <p:cNvPr id="246" name="Google Shape;246;p34"/>
          <p:cNvPicPr preferRelativeResize="0"/>
          <p:nvPr/>
        </p:nvPicPr>
        <p:blipFill rotWithShape="1">
          <a:blip r:embed="rId5">
            <a:alphaModFix/>
          </a:blip>
          <a:srcRect b="0" l="0" r="0" t="0"/>
          <a:stretch/>
        </p:blipFill>
        <p:spPr>
          <a:xfrm>
            <a:off x="4516560" y="1872720"/>
            <a:ext cx="3646080" cy="3396960"/>
          </a:xfrm>
          <a:prstGeom prst="rect">
            <a:avLst/>
          </a:prstGeom>
          <a:noFill/>
          <a:ln>
            <a:noFill/>
          </a:ln>
        </p:spPr>
      </p:pic>
      <p:sp>
        <p:nvSpPr>
          <p:cNvPr id="247" name="Google Shape;247;p34"/>
          <p:cNvSpPr/>
          <p:nvPr/>
        </p:nvSpPr>
        <p:spPr>
          <a:xfrm>
            <a:off x="4590000" y="1005840"/>
            <a:ext cx="3207960" cy="58212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3600" u="none" cap="none" strike="noStrike">
                <a:solidFill>
                  <a:srgbClr val="000000"/>
                </a:solidFill>
                <a:latin typeface="Calibri"/>
                <a:ea typeface="Calibri"/>
                <a:cs typeface="Calibri"/>
                <a:sym typeface="Calibri"/>
              </a:rPr>
              <a:t>LeNet, MNIST</a:t>
            </a:r>
            <a:endParaRPr b="0" i="0" sz="3600" u="none" cap="none" strike="noStrike">
              <a:latin typeface="Arial"/>
              <a:ea typeface="Arial"/>
              <a:cs typeface="Arial"/>
              <a:sym typeface="Arial"/>
            </a:endParaRPr>
          </a:p>
          <a:p>
            <a:pPr indent="0" lvl="0" marL="0" marR="0" rtl="0" algn="ctr">
              <a:lnSpc>
                <a:spcPct val="100000"/>
              </a:lnSpc>
              <a:spcBef>
                <a:spcPts val="0"/>
              </a:spcBef>
              <a:spcAft>
                <a:spcPts val="0"/>
              </a:spcAft>
              <a:buNone/>
            </a:pPr>
            <a:r>
              <a:t/>
            </a:r>
            <a:endParaRPr b="0" i="0" sz="3600" u="none" cap="none" strike="noStrike">
              <a:latin typeface="Arial"/>
              <a:ea typeface="Arial"/>
              <a:cs typeface="Arial"/>
              <a:sym typeface="Arial"/>
            </a:endParaRPr>
          </a:p>
        </p:txBody>
      </p:sp>
      <p:sp>
        <p:nvSpPr>
          <p:cNvPr id="248" name="Google Shape;248;p34"/>
          <p:cNvSpPr/>
          <p:nvPr/>
        </p:nvSpPr>
        <p:spPr>
          <a:xfrm>
            <a:off x="500040" y="527040"/>
            <a:ext cx="957852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Defensive Quantization</a:t>
            </a:r>
            <a:endParaRPr b="0" i="0" sz="3600" u="none" cap="none" strike="noStrike">
              <a:latin typeface="Arial"/>
              <a:ea typeface="Arial"/>
              <a:cs typeface="Arial"/>
              <a:sym typeface="Arial"/>
            </a:endParaRPr>
          </a:p>
        </p:txBody>
      </p:sp>
      <p:pic>
        <p:nvPicPr>
          <p:cNvPr id="249" name="Google Shape;249;p34"/>
          <p:cNvPicPr preferRelativeResize="0"/>
          <p:nvPr/>
        </p:nvPicPr>
        <p:blipFill rotWithShape="1">
          <a:blip r:embed="rId6">
            <a:alphaModFix/>
          </a:blip>
          <a:srcRect b="0" l="0" r="0" t="0"/>
          <a:stretch/>
        </p:blipFill>
        <p:spPr>
          <a:xfrm>
            <a:off x="10198440" y="6241680"/>
            <a:ext cx="1785600" cy="458280"/>
          </a:xfrm>
          <a:prstGeom prst="rect">
            <a:avLst/>
          </a:prstGeom>
          <a:noFill/>
          <a:ln>
            <a:noFill/>
          </a:ln>
        </p:spPr>
      </p:pic>
      <p:sp>
        <p:nvSpPr>
          <p:cNvPr id="250" name="Google Shape;250;p34"/>
          <p:cNvSpPr/>
          <p:nvPr/>
        </p:nvSpPr>
        <p:spPr>
          <a:xfrm>
            <a:off x="-111240" y="6790320"/>
            <a:ext cx="12363841" cy="15408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35"/>
          <p:cNvSpPr/>
          <p:nvPr/>
        </p:nvSpPr>
        <p:spPr>
          <a:xfrm>
            <a:off x="500040" y="527040"/>
            <a:ext cx="9578400" cy="639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a:t>Pruning + Adversarial Training</a:t>
            </a:r>
            <a:endParaRPr b="0" i="0" sz="3600" u="none" cap="none" strike="noStrike">
              <a:latin typeface="Arial"/>
              <a:ea typeface="Arial"/>
              <a:cs typeface="Arial"/>
              <a:sym typeface="Arial"/>
            </a:endParaRPr>
          </a:p>
        </p:txBody>
      </p:sp>
      <p:pic>
        <p:nvPicPr>
          <p:cNvPr id="257" name="Google Shape;257;p35"/>
          <p:cNvPicPr preferRelativeResize="0"/>
          <p:nvPr/>
        </p:nvPicPr>
        <p:blipFill>
          <a:blip r:embed="rId3">
            <a:alphaModFix/>
          </a:blip>
          <a:stretch>
            <a:fillRect/>
          </a:stretch>
        </p:blipFill>
        <p:spPr>
          <a:xfrm>
            <a:off x="500050" y="1631425"/>
            <a:ext cx="3878474" cy="3624850"/>
          </a:xfrm>
          <a:prstGeom prst="rect">
            <a:avLst/>
          </a:prstGeom>
          <a:noFill/>
          <a:ln>
            <a:noFill/>
          </a:ln>
        </p:spPr>
      </p:pic>
      <p:sp>
        <p:nvSpPr>
          <p:cNvPr id="258" name="Google Shape;258;p35"/>
          <p:cNvSpPr/>
          <p:nvPr/>
        </p:nvSpPr>
        <p:spPr>
          <a:xfrm>
            <a:off x="-111240" y="6790320"/>
            <a:ext cx="12363900" cy="154200"/>
          </a:xfrm>
          <a:prstGeom prst="rect">
            <a:avLst/>
          </a:prstGeom>
          <a:gradFill>
            <a:gsLst>
              <a:gs pos="0">
                <a:srgbClr val="0070C0"/>
              </a:gs>
              <a:gs pos="73000">
                <a:srgbClr val="00B0F0"/>
              </a:gs>
              <a:gs pos="90000">
                <a:srgbClr val="A9BEE4"/>
              </a:gs>
              <a:gs pos="100000">
                <a:srgbClr val="9FDBE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9" name="Google Shape;259;p35"/>
          <p:cNvPicPr preferRelativeResize="0"/>
          <p:nvPr/>
        </p:nvPicPr>
        <p:blipFill rotWithShape="1">
          <a:blip r:embed="rId4">
            <a:alphaModFix/>
          </a:blip>
          <a:srcRect b="0" l="0" r="0" t="0"/>
          <a:stretch/>
        </p:blipFill>
        <p:spPr>
          <a:xfrm>
            <a:off x="10198440" y="6241680"/>
            <a:ext cx="1785601" cy="458280"/>
          </a:xfrm>
          <a:prstGeom prst="rect">
            <a:avLst/>
          </a:prstGeom>
          <a:noFill/>
          <a:ln>
            <a:noFill/>
          </a:ln>
        </p:spPr>
      </p:pic>
      <p:sp>
        <p:nvSpPr>
          <p:cNvPr id="260" name="Google Shape;260;p35"/>
          <p:cNvSpPr txBox="1"/>
          <p:nvPr/>
        </p:nvSpPr>
        <p:spPr>
          <a:xfrm>
            <a:off x="846738" y="5306250"/>
            <a:ext cx="3185100" cy="45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t>96% Pruned VGG16</a:t>
            </a:r>
            <a:endParaRPr sz="1800"/>
          </a:p>
        </p:txBody>
      </p:sp>
      <p:pic>
        <p:nvPicPr>
          <p:cNvPr id="261" name="Google Shape;261;p35"/>
          <p:cNvPicPr preferRelativeResize="0"/>
          <p:nvPr/>
        </p:nvPicPr>
        <p:blipFill>
          <a:blip r:embed="rId5">
            <a:alphaModFix/>
          </a:blip>
          <a:stretch>
            <a:fillRect/>
          </a:stretch>
        </p:blipFill>
        <p:spPr>
          <a:xfrm>
            <a:off x="4976026" y="1679265"/>
            <a:ext cx="6267450" cy="3333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